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5" Type="http://schemas.openxmlformats.org/officeDocument/2006/relationships/slideLayout" Target="../slideLayouts/slideLayout1.xml"/><Relationship Id="rId6"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10-1.png"/><Relationship Id="rId3" Type="http://schemas.openxmlformats.org/officeDocument/2006/relationships/slideLayout" Target="../slideLayouts/slideLayout1.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4" Type="http://schemas.openxmlformats.org/officeDocument/2006/relationships/slideLayout" Target="../slideLayouts/slideLayout1.xml"/><Relationship Id="rId5"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4" Type="http://schemas.openxmlformats.org/officeDocument/2006/relationships/slideLayout" Target="../slideLayouts/slideLayout1.xml"/><Relationship Id="rId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2" Type="http://schemas.openxmlformats.org/officeDocument/2006/relationships/hyperlink" Target="https://gamma.app" TargetMode="External"/><Relationship Id="rId1" Type="http://schemas.openxmlformats.org/officeDocument/2006/relationships/image" Target="../media/image-3-1.png"/><Relationship Id="rId3" Type="http://schemas.openxmlformats.org/officeDocument/2006/relationships/slideLayout" Target="../slideLayouts/slideLayout1.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6"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7" Type="http://schemas.openxmlformats.org/officeDocument/2006/relationships/slideLayout" Target="../slideLayouts/slideLayout1.xml"/><Relationship Id="rId8"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5" Type="http://schemas.openxmlformats.org/officeDocument/2006/relationships/slideLayout" Target="../slideLayouts/slideLayout1.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6" Type="http://schemas.openxmlformats.org/officeDocument/2006/relationships/slideLayout" Target="../slideLayouts/slideLayout1.xml"/><Relationship Id="rId7"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5" name="Text 2"/>
          <p:cNvSpPr/>
          <p:nvPr/>
        </p:nvSpPr>
        <p:spPr>
          <a:xfrm>
            <a:off x="833199" y="2679025"/>
            <a:ext cx="6682740" cy="833199"/>
          </a:xfrm>
          <a:prstGeom prst="rect">
            <a:avLst/>
          </a:prstGeom>
          <a:noFill/>
          <a:ln/>
        </p:spPr>
        <p:txBody>
          <a:bodyPr wrap="none" rtlCol="0" anchor="t"/>
          <a:lstStyle/>
          <a:p>
            <a:pPr indent="0" marL="0">
              <a:lnSpc>
                <a:spcPts val="6561"/>
              </a:lnSpc>
              <a:buNone/>
            </a:pPr>
            <a:r>
              <a:rPr lang="en-US" sz="5249" b="1" dirty="0">
                <a:solidFill>
                  <a:srgbClr val="FFFFFF"/>
                </a:solidFill>
                <a:latin typeface="Syne" pitchFamily="34" charset="0"/>
                <a:ea typeface="Syne" pitchFamily="34" charset="-122"/>
                <a:cs typeface="Syne" pitchFamily="34" charset="-120"/>
              </a:rPr>
              <a:t>TypeScript Master</a:t>
            </a:r>
            <a:endParaRPr lang="en-US" sz="5249" dirty="0"/>
          </a:p>
        </p:txBody>
      </p:sp>
      <p:sp>
        <p:nvSpPr>
          <p:cNvPr id="6" name="Text 3"/>
          <p:cNvSpPr/>
          <p:nvPr/>
        </p:nvSpPr>
        <p:spPr>
          <a:xfrm>
            <a:off x="833199" y="3845481"/>
            <a:ext cx="7477601"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Se torne um verdadeiro especialista em TypeScript com nosso ebook abrangente e prático. Aprenda desde os conceitos básicos até as técnicas avançadas.</a:t>
            </a:r>
            <a:endParaRPr lang="en-US" sz="1750" dirty="0"/>
          </a:p>
        </p:txBody>
      </p:sp>
      <p:sp>
        <p:nvSpPr>
          <p:cNvPr id="7" name="Shape 4"/>
          <p:cNvSpPr/>
          <p:nvPr/>
        </p:nvSpPr>
        <p:spPr>
          <a:xfrm>
            <a:off x="833199" y="5178266"/>
            <a:ext cx="355402" cy="355402"/>
          </a:xfrm>
          <a:prstGeom prst="roundRect">
            <a:avLst>
              <a:gd name="adj" fmla="val 25726039"/>
            </a:avLst>
          </a:prstGeom>
          <a:noFill/>
          <a:ln w="7620">
            <a:solidFill>
              <a:srgbClr val="FFFFFF"/>
            </a:solidFill>
            <a:prstDash val="solid"/>
          </a:ln>
        </p:spPr>
      </p:sp>
      <p:pic>
        <p:nvPicPr>
          <p:cNvPr id="8" name="Image 1" descr="preencoded.png">    </p:cNvPr>
          <p:cNvPicPr>
            <a:picLocks noChangeAspect="1"/>
          </p:cNvPicPr>
          <p:nvPr/>
        </p:nvPicPr>
        <p:blipFill>
          <a:blip r:embed="rId2"/>
          <a:stretch>
            <a:fillRect/>
          </a:stretch>
        </p:blipFill>
        <p:spPr>
          <a:xfrm>
            <a:off x="840819" y="5185886"/>
            <a:ext cx="340162" cy="340162"/>
          </a:xfrm>
          <a:prstGeom prst="rect">
            <a:avLst/>
          </a:prstGeom>
        </p:spPr>
      </p:pic>
      <p:sp>
        <p:nvSpPr>
          <p:cNvPr id="9" name="Text 5"/>
          <p:cNvSpPr/>
          <p:nvPr/>
        </p:nvSpPr>
        <p:spPr>
          <a:xfrm>
            <a:off x="1299686" y="5161598"/>
            <a:ext cx="2179320" cy="388858"/>
          </a:xfrm>
          <a:prstGeom prst="rect">
            <a:avLst/>
          </a:prstGeom>
          <a:noFill/>
          <a:ln/>
        </p:spPr>
        <p:txBody>
          <a:bodyPr wrap="none" rtlCol="0" anchor="t"/>
          <a:lstStyle/>
          <a:p>
            <a:pPr algn="l" indent="0" marL="0">
              <a:lnSpc>
                <a:spcPts val="3062"/>
              </a:lnSpc>
              <a:buNone/>
            </a:pPr>
            <a:r>
              <a:rPr lang="en-US" sz="2187" b="1" dirty="0">
                <a:solidFill>
                  <a:srgbClr val="D9E1FF"/>
                </a:solidFill>
                <a:latin typeface="Arimo" pitchFamily="34" charset="0"/>
                <a:ea typeface="Arimo" pitchFamily="34" charset="-122"/>
                <a:cs typeface="Arimo" pitchFamily="34" charset="-120"/>
              </a:rPr>
              <a:t>by Luiz Santiago</a:t>
            </a:r>
            <a:endParaRPr lang="en-US" sz="2187" dirty="0"/>
          </a:p>
        </p:txBody>
      </p:sp>
      <p:pic>
        <p:nvPicPr>
          <p:cNvPr id="10"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9691092"/>
          </a:xfrm>
          <a:prstGeom prst="rect">
            <a:avLst/>
          </a:prstGeom>
          <a:solidFill>
            <a:srgbClr val="0C0A33"/>
          </a:solidFill>
          <a:ln/>
        </p:spPr>
      </p:sp>
      <p:sp>
        <p:nvSpPr>
          <p:cNvPr id="4" name="Text 2"/>
          <p:cNvSpPr/>
          <p:nvPr/>
        </p:nvSpPr>
        <p:spPr>
          <a:xfrm>
            <a:off x="3838456" y="427673"/>
            <a:ext cx="6953488" cy="972026"/>
          </a:xfrm>
          <a:prstGeom prst="rect">
            <a:avLst/>
          </a:prstGeom>
          <a:noFill/>
          <a:ln/>
        </p:spPr>
        <p:txBody>
          <a:bodyPr wrap="square" rtlCol="0" anchor="t"/>
          <a:lstStyle/>
          <a:p>
            <a:pPr indent="0" marL="0">
              <a:lnSpc>
                <a:spcPts val="3827"/>
              </a:lnSpc>
              <a:buNone/>
            </a:pPr>
            <a:r>
              <a:rPr lang="en-US" sz="3062" b="1" dirty="0">
                <a:solidFill>
                  <a:srgbClr val="FFFFFF"/>
                </a:solidFill>
                <a:latin typeface="Syne" pitchFamily="34" charset="0"/>
                <a:ea typeface="Syne" pitchFamily="34" charset="-122"/>
                <a:cs typeface="Syne" pitchFamily="34" charset="-120"/>
              </a:rPr>
              <a:t>Conceitos avançados para você pesquisar e evoluir</a:t>
            </a:r>
            <a:endParaRPr lang="en-US" sz="3062" dirty="0"/>
          </a:p>
        </p:txBody>
      </p:sp>
      <p:sp>
        <p:nvSpPr>
          <p:cNvPr id="5" name="Shape 3"/>
          <p:cNvSpPr/>
          <p:nvPr/>
        </p:nvSpPr>
        <p:spPr>
          <a:xfrm>
            <a:off x="7305556" y="1710690"/>
            <a:ext cx="19407" cy="7552730"/>
          </a:xfrm>
          <a:prstGeom prst="rect">
            <a:avLst/>
          </a:prstGeom>
          <a:solidFill>
            <a:srgbClr val="8061FF"/>
          </a:solidFill>
          <a:ln/>
        </p:spPr>
      </p:sp>
      <p:sp>
        <p:nvSpPr>
          <p:cNvPr id="6" name="Shape 4"/>
          <p:cNvSpPr/>
          <p:nvPr/>
        </p:nvSpPr>
        <p:spPr>
          <a:xfrm>
            <a:off x="7490162" y="1997333"/>
            <a:ext cx="544354" cy="19407"/>
          </a:xfrm>
          <a:prstGeom prst="rect">
            <a:avLst/>
          </a:prstGeom>
          <a:solidFill>
            <a:srgbClr val="8061FF"/>
          </a:solidFill>
          <a:ln/>
        </p:spPr>
      </p:sp>
      <p:sp>
        <p:nvSpPr>
          <p:cNvPr id="7" name="Shape 5"/>
          <p:cNvSpPr/>
          <p:nvPr/>
        </p:nvSpPr>
        <p:spPr>
          <a:xfrm>
            <a:off x="7140238" y="1832134"/>
            <a:ext cx="349925" cy="349925"/>
          </a:xfrm>
          <a:prstGeom prst="roundRect">
            <a:avLst>
              <a:gd name="adj" fmla="val 13335"/>
            </a:avLst>
          </a:prstGeom>
          <a:solidFill>
            <a:srgbClr val="171542"/>
          </a:solidFill>
          <a:ln/>
        </p:spPr>
      </p:sp>
      <p:sp>
        <p:nvSpPr>
          <p:cNvPr id="8" name="Text 6"/>
          <p:cNvSpPr/>
          <p:nvPr/>
        </p:nvSpPr>
        <p:spPr>
          <a:xfrm>
            <a:off x="7269420" y="1861185"/>
            <a:ext cx="91440" cy="291703"/>
          </a:xfrm>
          <a:prstGeom prst="rect">
            <a:avLst/>
          </a:prstGeom>
          <a:noFill/>
          <a:ln/>
        </p:spPr>
        <p:txBody>
          <a:bodyPr wrap="none" rtlCol="0" anchor="t"/>
          <a:lstStyle/>
          <a:p>
            <a:pPr algn="ctr" indent="0" marL="0">
              <a:lnSpc>
                <a:spcPts val="2296"/>
              </a:lnSpc>
              <a:buNone/>
            </a:pPr>
            <a:r>
              <a:rPr lang="en-US" sz="1837" b="1" dirty="0">
                <a:solidFill>
                  <a:srgbClr val="FFFFFF"/>
                </a:solidFill>
                <a:latin typeface="Syne" pitchFamily="34" charset="0"/>
                <a:ea typeface="Syne" pitchFamily="34" charset="-122"/>
                <a:cs typeface="Syne" pitchFamily="34" charset="-120"/>
              </a:rPr>
              <a:t>1</a:t>
            </a:r>
            <a:endParaRPr lang="en-US" sz="1837" dirty="0"/>
          </a:p>
        </p:txBody>
      </p:sp>
      <p:sp>
        <p:nvSpPr>
          <p:cNvPr id="9" name="Text 7"/>
          <p:cNvSpPr/>
          <p:nvPr/>
        </p:nvSpPr>
        <p:spPr>
          <a:xfrm>
            <a:off x="8170664" y="1866186"/>
            <a:ext cx="1555313" cy="243007"/>
          </a:xfrm>
          <a:prstGeom prst="rect">
            <a:avLst/>
          </a:prstGeom>
          <a:noFill/>
          <a:ln/>
        </p:spPr>
        <p:txBody>
          <a:bodyPr wrap="none" rtlCol="0" anchor="t"/>
          <a:lstStyle/>
          <a:p>
            <a:pPr algn="l" indent="0" marL="0">
              <a:lnSpc>
                <a:spcPts val="1914"/>
              </a:lnSpc>
              <a:buNone/>
            </a:pPr>
            <a:r>
              <a:rPr lang="en-US" sz="1531" b="1" dirty="0">
                <a:solidFill>
                  <a:srgbClr val="FFFFFF"/>
                </a:solidFill>
                <a:latin typeface="Syne" pitchFamily="34" charset="0"/>
                <a:ea typeface="Syne" pitchFamily="34" charset="-122"/>
                <a:cs typeface="Syne" pitchFamily="34" charset="-120"/>
              </a:rPr>
              <a:t>Generics</a:t>
            </a:r>
            <a:endParaRPr lang="en-US" sz="1531" dirty="0"/>
          </a:p>
        </p:txBody>
      </p:sp>
      <p:sp>
        <p:nvSpPr>
          <p:cNvPr id="10" name="Text 8"/>
          <p:cNvSpPr/>
          <p:nvPr/>
        </p:nvSpPr>
        <p:spPr>
          <a:xfrm>
            <a:off x="8170664" y="2264688"/>
            <a:ext cx="2621280" cy="497443"/>
          </a:xfrm>
          <a:prstGeom prst="rect">
            <a:avLst/>
          </a:prstGeom>
          <a:noFill/>
          <a:ln/>
        </p:spPr>
        <p:txBody>
          <a:bodyPr wrap="square" rtlCol="0" anchor="t"/>
          <a:lstStyle/>
          <a:p>
            <a:pPr algn="l" indent="0" marL="0">
              <a:lnSpc>
                <a:spcPts val="1960"/>
              </a:lnSpc>
              <a:buNone/>
            </a:pPr>
            <a:r>
              <a:rPr lang="en-US" sz="1225" dirty="0">
                <a:solidFill>
                  <a:srgbClr val="D9E1FF"/>
                </a:solidFill>
                <a:latin typeface="Arimo" pitchFamily="34" charset="0"/>
                <a:ea typeface="Arimo" pitchFamily="34" charset="-122"/>
                <a:cs typeface="Arimo" pitchFamily="34" charset="-120"/>
              </a:rPr>
              <a:t>Domine o uso de genéricos para criar soluções flexíveis e reutilizáveis.</a:t>
            </a:r>
            <a:endParaRPr lang="en-US" sz="1225" dirty="0"/>
          </a:p>
        </p:txBody>
      </p:sp>
      <p:sp>
        <p:nvSpPr>
          <p:cNvPr id="11" name="Shape 9"/>
          <p:cNvSpPr/>
          <p:nvPr/>
        </p:nvSpPr>
        <p:spPr>
          <a:xfrm>
            <a:off x="6595884" y="2774930"/>
            <a:ext cx="544354" cy="19407"/>
          </a:xfrm>
          <a:prstGeom prst="rect">
            <a:avLst/>
          </a:prstGeom>
          <a:solidFill>
            <a:srgbClr val="8061FF"/>
          </a:solidFill>
          <a:ln/>
        </p:spPr>
      </p:sp>
      <p:sp>
        <p:nvSpPr>
          <p:cNvPr id="12" name="Shape 10"/>
          <p:cNvSpPr/>
          <p:nvPr/>
        </p:nvSpPr>
        <p:spPr>
          <a:xfrm>
            <a:off x="7140238" y="2609731"/>
            <a:ext cx="349925" cy="349925"/>
          </a:xfrm>
          <a:prstGeom prst="roundRect">
            <a:avLst>
              <a:gd name="adj" fmla="val 13335"/>
            </a:avLst>
          </a:prstGeom>
          <a:solidFill>
            <a:srgbClr val="171542"/>
          </a:solidFill>
          <a:ln/>
        </p:spPr>
      </p:sp>
      <p:sp>
        <p:nvSpPr>
          <p:cNvPr id="13" name="Text 11"/>
          <p:cNvSpPr/>
          <p:nvPr/>
        </p:nvSpPr>
        <p:spPr>
          <a:xfrm>
            <a:off x="7242750" y="2638782"/>
            <a:ext cx="144780" cy="291703"/>
          </a:xfrm>
          <a:prstGeom prst="rect">
            <a:avLst/>
          </a:prstGeom>
          <a:noFill/>
          <a:ln/>
        </p:spPr>
        <p:txBody>
          <a:bodyPr wrap="none" rtlCol="0" anchor="t"/>
          <a:lstStyle/>
          <a:p>
            <a:pPr algn="ctr" indent="0" marL="0">
              <a:lnSpc>
                <a:spcPts val="2296"/>
              </a:lnSpc>
              <a:buNone/>
            </a:pPr>
            <a:r>
              <a:rPr lang="en-US" sz="1837" b="1" dirty="0">
                <a:solidFill>
                  <a:srgbClr val="FFFFFF"/>
                </a:solidFill>
                <a:latin typeface="Syne" pitchFamily="34" charset="0"/>
                <a:ea typeface="Syne" pitchFamily="34" charset="-122"/>
                <a:cs typeface="Syne" pitchFamily="34" charset="-120"/>
              </a:rPr>
              <a:t>2</a:t>
            </a:r>
            <a:endParaRPr lang="en-US" sz="1837" dirty="0"/>
          </a:p>
        </p:txBody>
      </p:sp>
      <p:sp>
        <p:nvSpPr>
          <p:cNvPr id="14" name="Text 12"/>
          <p:cNvSpPr/>
          <p:nvPr/>
        </p:nvSpPr>
        <p:spPr>
          <a:xfrm>
            <a:off x="3838456" y="2643783"/>
            <a:ext cx="2621280" cy="486013"/>
          </a:xfrm>
          <a:prstGeom prst="rect">
            <a:avLst/>
          </a:prstGeom>
          <a:noFill/>
          <a:ln/>
        </p:spPr>
        <p:txBody>
          <a:bodyPr wrap="square" rtlCol="0" anchor="t"/>
          <a:lstStyle/>
          <a:p>
            <a:pPr algn="r" indent="0" marL="0">
              <a:lnSpc>
                <a:spcPts val="1914"/>
              </a:lnSpc>
              <a:buNone/>
            </a:pPr>
            <a:r>
              <a:rPr lang="en-US" sz="1531" b="1" dirty="0">
                <a:solidFill>
                  <a:srgbClr val="FFFFFF"/>
                </a:solidFill>
                <a:latin typeface="Syne" pitchFamily="34" charset="0"/>
                <a:ea typeface="Syne" pitchFamily="34" charset="-122"/>
                <a:cs typeface="Syne" pitchFamily="34" charset="-120"/>
              </a:rPr>
              <a:t>Union e Intersection types</a:t>
            </a:r>
            <a:endParaRPr lang="en-US" sz="1531" dirty="0"/>
          </a:p>
        </p:txBody>
      </p:sp>
      <p:sp>
        <p:nvSpPr>
          <p:cNvPr id="15" name="Text 13"/>
          <p:cNvSpPr/>
          <p:nvPr/>
        </p:nvSpPr>
        <p:spPr>
          <a:xfrm>
            <a:off x="3838456" y="3285292"/>
            <a:ext cx="2621280" cy="746165"/>
          </a:xfrm>
          <a:prstGeom prst="rect">
            <a:avLst/>
          </a:prstGeom>
          <a:noFill/>
          <a:ln/>
        </p:spPr>
        <p:txBody>
          <a:bodyPr wrap="square" rtlCol="0" anchor="t"/>
          <a:lstStyle/>
          <a:p>
            <a:pPr algn="r" indent="0" marL="0">
              <a:lnSpc>
                <a:spcPts val="1960"/>
              </a:lnSpc>
              <a:buNone/>
            </a:pPr>
            <a:r>
              <a:rPr lang="en-US" sz="1225" dirty="0">
                <a:solidFill>
                  <a:srgbClr val="D9E1FF"/>
                </a:solidFill>
                <a:latin typeface="Arimo" pitchFamily="34" charset="0"/>
                <a:ea typeface="Arimo" pitchFamily="34" charset="-122"/>
                <a:cs typeface="Arimo" pitchFamily="34" charset="-120"/>
              </a:rPr>
              <a:t>Entenda como combinar diferentes tipos para criar estruturas mais complexas e expressivas.</a:t>
            </a:r>
            <a:endParaRPr lang="en-US" sz="1225" dirty="0"/>
          </a:p>
        </p:txBody>
      </p:sp>
      <p:sp>
        <p:nvSpPr>
          <p:cNvPr id="16" name="Shape 14"/>
          <p:cNvSpPr/>
          <p:nvPr/>
        </p:nvSpPr>
        <p:spPr>
          <a:xfrm>
            <a:off x="7490162" y="3701951"/>
            <a:ext cx="544354" cy="19407"/>
          </a:xfrm>
          <a:prstGeom prst="rect">
            <a:avLst/>
          </a:prstGeom>
          <a:solidFill>
            <a:srgbClr val="8061FF"/>
          </a:solidFill>
          <a:ln/>
        </p:spPr>
      </p:sp>
      <p:sp>
        <p:nvSpPr>
          <p:cNvPr id="17" name="Shape 15"/>
          <p:cNvSpPr/>
          <p:nvPr/>
        </p:nvSpPr>
        <p:spPr>
          <a:xfrm>
            <a:off x="7140238" y="3536752"/>
            <a:ext cx="349925" cy="349925"/>
          </a:xfrm>
          <a:prstGeom prst="roundRect">
            <a:avLst>
              <a:gd name="adj" fmla="val 13335"/>
            </a:avLst>
          </a:prstGeom>
          <a:solidFill>
            <a:srgbClr val="171542"/>
          </a:solidFill>
          <a:ln/>
        </p:spPr>
      </p:sp>
      <p:sp>
        <p:nvSpPr>
          <p:cNvPr id="18" name="Text 16"/>
          <p:cNvSpPr/>
          <p:nvPr/>
        </p:nvSpPr>
        <p:spPr>
          <a:xfrm>
            <a:off x="7238940" y="3565803"/>
            <a:ext cx="152400" cy="291703"/>
          </a:xfrm>
          <a:prstGeom prst="rect">
            <a:avLst/>
          </a:prstGeom>
          <a:noFill/>
          <a:ln/>
        </p:spPr>
        <p:txBody>
          <a:bodyPr wrap="none" rtlCol="0" anchor="t"/>
          <a:lstStyle/>
          <a:p>
            <a:pPr algn="ctr" indent="0" marL="0">
              <a:lnSpc>
                <a:spcPts val="2296"/>
              </a:lnSpc>
              <a:buNone/>
            </a:pPr>
            <a:r>
              <a:rPr lang="en-US" sz="1837" b="1" dirty="0">
                <a:solidFill>
                  <a:srgbClr val="FFFFFF"/>
                </a:solidFill>
                <a:latin typeface="Syne" pitchFamily="34" charset="0"/>
                <a:ea typeface="Syne" pitchFamily="34" charset="-122"/>
                <a:cs typeface="Syne" pitchFamily="34" charset="-120"/>
              </a:rPr>
              <a:t>3</a:t>
            </a:r>
            <a:endParaRPr lang="en-US" sz="1837" dirty="0"/>
          </a:p>
        </p:txBody>
      </p:sp>
      <p:sp>
        <p:nvSpPr>
          <p:cNvPr id="19" name="Text 17"/>
          <p:cNvSpPr/>
          <p:nvPr/>
        </p:nvSpPr>
        <p:spPr>
          <a:xfrm>
            <a:off x="8170664" y="3570803"/>
            <a:ext cx="1874520" cy="243007"/>
          </a:xfrm>
          <a:prstGeom prst="rect">
            <a:avLst/>
          </a:prstGeom>
          <a:noFill/>
          <a:ln/>
        </p:spPr>
        <p:txBody>
          <a:bodyPr wrap="none" rtlCol="0" anchor="t"/>
          <a:lstStyle/>
          <a:p>
            <a:pPr algn="l" indent="0" marL="0">
              <a:lnSpc>
                <a:spcPts val="1914"/>
              </a:lnSpc>
              <a:buNone/>
            </a:pPr>
            <a:r>
              <a:rPr lang="en-US" sz="1531" b="1" dirty="0">
                <a:solidFill>
                  <a:srgbClr val="FFFFFF"/>
                </a:solidFill>
                <a:latin typeface="Syne" pitchFamily="34" charset="0"/>
                <a:ea typeface="Syne" pitchFamily="34" charset="-122"/>
                <a:cs typeface="Syne" pitchFamily="34" charset="-120"/>
              </a:rPr>
              <a:t>Conditional types</a:t>
            </a:r>
            <a:endParaRPr lang="en-US" sz="1531" dirty="0"/>
          </a:p>
        </p:txBody>
      </p:sp>
      <p:sp>
        <p:nvSpPr>
          <p:cNvPr id="20" name="Text 18"/>
          <p:cNvSpPr/>
          <p:nvPr/>
        </p:nvSpPr>
        <p:spPr>
          <a:xfrm>
            <a:off x="8170664" y="3969306"/>
            <a:ext cx="2621280" cy="746165"/>
          </a:xfrm>
          <a:prstGeom prst="rect">
            <a:avLst/>
          </a:prstGeom>
          <a:noFill/>
          <a:ln/>
        </p:spPr>
        <p:txBody>
          <a:bodyPr wrap="square" rtlCol="0" anchor="t"/>
          <a:lstStyle/>
          <a:p>
            <a:pPr algn="l" indent="0" marL="0">
              <a:lnSpc>
                <a:spcPts val="1960"/>
              </a:lnSpc>
              <a:buNone/>
            </a:pPr>
            <a:r>
              <a:rPr lang="en-US" sz="1225" dirty="0">
                <a:solidFill>
                  <a:srgbClr val="D9E1FF"/>
                </a:solidFill>
                <a:latin typeface="Arimo" pitchFamily="34" charset="0"/>
                <a:ea typeface="Arimo" pitchFamily="34" charset="-122"/>
                <a:cs typeface="Arimo" pitchFamily="34" charset="-120"/>
              </a:rPr>
              <a:t>Descubra como utilizar tipos condicionais para lidar com situações dependendo de certas condições.</a:t>
            </a:r>
            <a:endParaRPr lang="en-US" sz="1225" dirty="0"/>
          </a:p>
        </p:txBody>
      </p:sp>
      <p:sp>
        <p:nvSpPr>
          <p:cNvPr id="21" name="Shape 19"/>
          <p:cNvSpPr/>
          <p:nvPr/>
        </p:nvSpPr>
        <p:spPr>
          <a:xfrm>
            <a:off x="6595884" y="4629090"/>
            <a:ext cx="544354" cy="19407"/>
          </a:xfrm>
          <a:prstGeom prst="rect">
            <a:avLst/>
          </a:prstGeom>
          <a:solidFill>
            <a:srgbClr val="8061FF"/>
          </a:solidFill>
          <a:ln/>
        </p:spPr>
      </p:sp>
      <p:sp>
        <p:nvSpPr>
          <p:cNvPr id="22" name="Shape 20"/>
          <p:cNvSpPr/>
          <p:nvPr/>
        </p:nvSpPr>
        <p:spPr>
          <a:xfrm>
            <a:off x="7140238" y="4463891"/>
            <a:ext cx="349925" cy="349925"/>
          </a:xfrm>
          <a:prstGeom prst="roundRect">
            <a:avLst>
              <a:gd name="adj" fmla="val 13335"/>
            </a:avLst>
          </a:prstGeom>
          <a:solidFill>
            <a:srgbClr val="171542"/>
          </a:solidFill>
          <a:ln/>
        </p:spPr>
      </p:sp>
      <p:sp>
        <p:nvSpPr>
          <p:cNvPr id="23" name="Text 21"/>
          <p:cNvSpPr/>
          <p:nvPr/>
        </p:nvSpPr>
        <p:spPr>
          <a:xfrm>
            <a:off x="7231320" y="4492942"/>
            <a:ext cx="167640" cy="291703"/>
          </a:xfrm>
          <a:prstGeom prst="rect">
            <a:avLst/>
          </a:prstGeom>
          <a:noFill/>
          <a:ln/>
        </p:spPr>
        <p:txBody>
          <a:bodyPr wrap="none" rtlCol="0" anchor="t"/>
          <a:lstStyle/>
          <a:p>
            <a:pPr algn="ctr" indent="0" marL="0">
              <a:lnSpc>
                <a:spcPts val="2296"/>
              </a:lnSpc>
              <a:buNone/>
            </a:pPr>
            <a:r>
              <a:rPr lang="en-US" sz="1837" b="1" dirty="0">
                <a:solidFill>
                  <a:srgbClr val="FFFFFF"/>
                </a:solidFill>
                <a:latin typeface="Syne" pitchFamily="34" charset="0"/>
                <a:ea typeface="Syne" pitchFamily="34" charset="-122"/>
                <a:cs typeface="Syne" pitchFamily="34" charset="-120"/>
              </a:rPr>
              <a:t>4</a:t>
            </a:r>
            <a:endParaRPr lang="en-US" sz="1837" dirty="0"/>
          </a:p>
        </p:txBody>
      </p:sp>
      <p:sp>
        <p:nvSpPr>
          <p:cNvPr id="24" name="Text 22"/>
          <p:cNvSpPr/>
          <p:nvPr/>
        </p:nvSpPr>
        <p:spPr>
          <a:xfrm>
            <a:off x="4904423" y="4497943"/>
            <a:ext cx="1555313" cy="243007"/>
          </a:xfrm>
          <a:prstGeom prst="rect">
            <a:avLst/>
          </a:prstGeom>
          <a:noFill/>
          <a:ln/>
        </p:spPr>
        <p:txBody>
          <a:bodyPr wrap="none" rtlCol="0" anchor="t"/>
          <a:lstStyle/>
          <a:p>
            <a:pPr algn="r" indent="0" marL="0">
              <a:lnSpc>
                <a:spcPts val="1914"/>
              </a:lnSpc>
              <a:buNone/>
            </a:pPr>
            <a:r>
              <a:rPr lang="en-US" sz="1531" b="1" dirty="0">
                <a:solidFill>
                  <a:srgbClr val="FFFFFF"/>
                </a:solidFill>
                <a:latin typeface="Syne" pitchFamily="34" charset="0"/>
                <a:ea typeface="Syne" pitchFamily="34" charset="-122"/>
                <a:cs typeface="Syne" pitchFamily="34" charset="-120"/>
              </a:rPr>
              <a:t>Mapped types</a:t>
            </a:r>
            <a:endParaRPr lang="en-US" sz="1531" dirty="0"/>
          </a:p>
        </p:txBody>
      </p:sp>
      <p:sp>
        <p:nvSpPr>
          <p:cNvPr id="25" name="Text 23"/>
          <p:cNvSpPr/>
          <p:nvPr/>
        </p:nvSpPr>
        <p:spPr>
          <a:xfrm>
            <a:off x="3838456" y="4896445"/>
            <a:ext cx="2621280" cy="746165"/>
          </a:xfrm>
          <a:prstGeom prst="rect">
            <a:avLst/>
          </a:prstGeom>
          <a:noFill/>
          <a:ln/>
        </p:spPr>
        <p:txBody>
          <a:bodyPr wrap="square" rtlCol="0" anchor="t"/>
          <a:lstStyle/>
          <a:p>
            <a:pPr algn="r" indent="0" marL="0">
              <a:lnSpc>
                <a:spcPts val="1960"/>
              </a:lnSpc>
              <a:buNone/>
            </a:pPr>
            <a:r>
              <a:rPr lang="en-US" sz="1225" dirty="0">
                <a:solidFill>
                  <a:srgbClr val="D9E1FF"/>
                </a:solidFill>
                <a:latin typeface="Arimo" pitchFamily="34" charset="0"/>
                <a:ea typeface="Arimo" pitchFamily="34" charset="-122"/>
                <a:cs typeface="Arimo" pitchFamily="34" charset="-120"/>
              </a:rPr>
              <a:t>Aprenda a transformar tipos existentes em novos tipos de forma dinâmica e automatizada.</a:t>
            </a:r>
            <a:endParaRPr lang="en-US" sz="1225" dirty="0"/>
          </a:p>
        </p:txBody>
      </p:sp>
      <p:sp>
        <p:nvSpPr>
          <p:cNvPr id="26" name="Shape 24"/>
          <p:cNvSpPr/>
          <p:nvPr/>
        </p:nvSpPr>
        <p:spPr>
          <a:xfrm>
            <a:off x="7490162" y="5434667"/>
            <a:ext cx="544354" cy="19407"/>
          </a:xfrm>
          <a:prstGeom prst="rect">
            <a:avLst/>
          </a:prstGeom>
          <a:solidFill>
            <a:srgbClr val="8061FF"/>
          </a:solidFill>
          <a:ln/>
        </p:spPr>
      </p:sp>
      <p:sp>
        <p:nvSpPr>
          <p:cNvPr id="27" name="Shape 25"/>
          <p:cNvSpPr/>
          <p:nvPr/>
        </p:nvSpPr>
        <p:spPr>
          <a:xfrm>
            <a:off x="7140238" y="5269468"/>
            <a:ext cx="349925" cy="349925"/>
          </a:xfrm>
          <a:prstGeom prst="roundRect">
            <a:avLst>
              <a:gd name="adj" fmla="val 13335"/>
            </a:avLst>
          </a:prstGeom>
          <a:solidFill>
            <a:srgbClr val="171542"/>
          </a:solidFill>
          <a:ln/>
        </p:spPr>
      </p:sp>
      <p:sp>
        <p:nvSpPr>
          <p:cNvPr id="28" name="Text 26"/>
          <p:cNvSpPr/>
          <p:nvPr/>
        </p:nvSpPr>
        <p:spPr>
          <a:xfrm>
            <a:off x="7235130" y="5298519"/>
            <a:ext cx="160020" cy="291703"/>
          </a:xfrm>
          <a:prstGeom prst="rect">
            <a:avLst/>
          </a:prstGeom>
          <a:noFill/>
          <a:ln/>
        </p:spPr>
        <p:txBody>
          <a:bodyPr wrap="none" rtlCol="0" anchor="t"/>
          <a:lstStyle/>
          <a:p>
            <a:pPr algn="ctr" indent="0" marL="0">
              <a:lnSpc>
                <a:spcPts val="2296"/>
              </a:lnSpc>
              <a:buNone/>
            </a:pPr>
            <a:r>
              <a:rPr lang="en-US" sz="1837" b="1" dirty="0">
                <a:solidFill>
                  <a:srgbClr val="FFFFFF"/>
                </a:solidFill>
                <a:latin typeface="Syne" pitchFamily="34" charset="0"/>
                <a:ea typeface="Syne" pitchFamily="34" charset="-122"/>
                <a:cs typeface="Syne" pitchFamily="34" charset="-120"/>
              </a:rPr>
              <a:t>5</a:t>
            </a:r>
            <a:endParaRPr lang="en-US" sz="1837" dirty="0"/>
          </a:p>
        </p:txBody>
      </p:sp>
      <p:sp>
        <p:nvSpPr>
          <p:cNvPr id="29" name="Text 27"/>
          <p:cNvSpPr/>
          <p:nvPr/>
        </p:nvSpPr>
        <p:spPr>
          <a:xfrm>
            <a:off x="8170664" y="5303520"/>
            <a:ext cx="1555313" cy="243007"/>
          </a:xfrm>
          <a:prstGeom prst="rect">
            <a:avLst/>
          </a:prstGeom>
          <a:noFill/>
          <a:ln/>
        </p:spPr>
        <p:txBody>
          <a:bodyPr wrap="none" rtlCol="0" anchor="t"/>
          <a:lstStyle/>
          <a:p>
            <a:pPr algn="l" indent="0" marL="0">
              <a:lnSpc>
                <a:spcPts val="1914"/>
              </a:lnSpc>
              <a:buNone/>
            </a:pPr>
            <a:r>
              <a:rPr lang="en-US" sz="1531" b="1" dirty="0">
                <a:solidFill>
                  <a:srgbClr val="FFFFFF"/>
                </a:solidFill>
                <a:latin typeface="Syne" pitchFamily="34" charset="0"/>
                <a:ea typeface="Syne" pitchFamily="34" charset="-122"/>
                <a:cs typeface="Syne" pitchFamily="34" charset="-120"/>
              </a:rPr>
              <a:t>Type guards</a:t>
            </a:r>
            <a:endParaRPr lang="en-US" sz="1531" dirty="0"/>
          </a:p>
        </p:txBody>
      </p:sp>
      <p:sp>
        <p:nvSpPr>
          <p:cNvPr id="30" name="Text 28"/>
          <p:cNvSpPr/>
          <p:nvPr/>
        </p:nvSpPr>
        <p:spPr>
          <a:xfrm>
            <a:off x="8170664" y="5702022"/>
            <a:ext cx="2621280" cy="746165"/>
          </a:xfrm>
          <a:prstGeom prst="rect">
            <a:avLst/>
          </a:prstGeom>
          <a:noFill/>
          <a:ln/>
        </p:spPr>
        <p:txBody>
          <a:bodyPr wrap="square" rtlCol="0" anchor="t"/>
          <a:lstStyle/>
          <a:p>
            <a:pPr algn="l" indent="0" marL="0">
              <a:lnSpc>
                <a:spcPts val="1960"/>
              </a:lnSpc>
              <a:buNone/>
            </a:pPr>
            <a:r>
              <a:rPr lang="en-US" sz="1225" dirty="0">
                <a:solidFill>
                  <a:srgbClr val="D9E1FF"/>
                </a:solidFill>
                <a:latin typeface="Arimo" pitchFamily="34" charset="0"/>
                <a:ea typeface="Arimo" pitchFamily="34" charset="-122"/>
                <a:cs typeface="Arimo" pitchFamily="34" charset="-120"/>
              </a:rPr>
              <a:t>Utilize type guards para garantir a segurança e correção do seu código TypeScript.</a:t>
            </a:r>
            <a:endParaRPr lang="en-US" sz="1225" dirty="0"/>
          </a:p>
        </p:txBody>
      </p:sp>
      <p:sp>
        <p:nvSpPr>
          <p:cNvPr id="31" name="Shape 29"/>
          <p:cNvSpPr/>
          <p:nvPr/>
        </p:nvSpPr>
        <p:spPr>
          <a:xfrm>
            <a:off x="6595884" y="6240244"/>
            <a:ext cx="544354" cy="19407"/>
          </a:xfrm>
          <a:prstGeom prst="rect">
            <a:avLst/>
          </a:prstGeom>
          <a:solidFill>
            <a:srgbClr val="8061FF"/>
          </a:solidFill>
          <a:ln/>
        </p:spPr>
      </p:sp>
      <p:sp>
        <p:nvSpPr>
          <p:cNvPr id="32" name="Shape 30"/>
          <p:cNvSpPr/>
          <p:nvPr/>
        </p:nvSpPr>
        <p:spPr>
          <a:xfrm>
            <a:off x="7140238" y="6075045"/>
            <a:ext cx="349925" cy="349925"/>
          </a:xfrm>
          <a:prstGeom prst="roundRect">
            <a:avLst>
              <a:gd name="adj" fmla="val 13335"/>
            </a:avLst>
          </a:prstGeom>
          <a:solidFill>
            <a:srgbClr val="171542"/>
          </a:solidFill>
          <a:ln/>
        </p:spPr>
      </p:sp>
      <p:sp>
        <p:nvSpPr>
          <p:cNvPr id="33" name="Text 31"/>
          <p:cNvSpPr/>
          <p:nvPr/>
        </p:nvSpPr>
        <p:spPr>
          <a:xfrm>
            <a:off x="7235130" y="6104096"/>
            <a:ext cx="160020" cy="291703"/>
          </a:xfrm>
          <a:prstGeom prst="rect">
            <a:avLst/>
          </a:prstGeom>
          <a:noFill/>
          <a:ln/>
        </p:spPr>
        <p:txBody>
          <a:bodyPr wrap="none" rtlCol="0" anchor="t"/>
          <a:lstStyle/>
          <a:p>
            <a:pPr algn="ctr" indent="0" marL="0">
              <a:lnSpc>
                <a:spcPts val="2296"/>
              </a:lnSpc>
              <a:buNone/>
            </a:pPr>
            <a:r>
              <a:rPr lang="en-US" sz="1837" b="1" dirty="0">
                <a:solidFill>
                  <a:srgbClr val="FFFFFF"/>
                </a:solidFill>
                <a:latin typeface="Syne" pitchFamily="34" charset="0"/>
                <a:ea typeface="Syne" pitchFamily="34" charset="-122"/>
                <a:cs typeface="Syne" pitchFamily="34" charset="-120"/>
              </a:rPr>
              <a:t>6</a:t>
            </a:r>
            <a:endParaRPr lang="en-US" sz="1837" dirty="0"/>
          </a:p>
        </p:txBody>
      </p:sp>
      <p:sp>
        <p:nvSpPr>
          <p:cNvPr id="34" name="Text 32"/>
          <p:cNvSpPr/>
          <p:nvPr/>
        </p:nvSpPr>
        <p:spPr>
          <a:xfrm>
            <a:off x="3876556" y="6109097"/>
            <a:ext cx="2583180" cy="243007"/>
          </a:xfrm>
          <a:prstGeom prst="rect">
            <a:avLst/>
          </a:prstGeom>
          <a:noFill/>
          <a:ln/>
        </p:spPr>
        <p:txBody>
          <a:bodyPr wrap="none" rtlCol="0" anchor="t"/>
          <a:lstStyle/>
          <a:p>
            <a:pPr algn="r" indent="0" marL="0">
              <a:lnSpc>
                <a:spcPts val="1914"/>
              </a:lnSpc>
              <a:buNone/>
            </a:pPr>
            <a:r>
              <a:rPr lang="en-US" sz="1531" b="1" dirty="0">
                <a:solidFill>
                  <a:srgbClr val="FFFFFF"/>
                </a:solidFill>
                <a:latin typeface="Syne" pitchFamily="34" charset="0"/>
                <a:ea typeface="Syne" pitchFamily="34" charset="-122"/>
                <a:cs typeface="Syne" pitchFamily="34" charset="-120"/>
              </a:rPr>
              <a:t>Type aliases e interfaces</a:t>
            </a:r>
            <a:endParaRPr lang="en-US" sz="1531" dirty="0"/>
          </a:p>
        </p:txBody>
      </p:sp>
      <p:sp>
        <p:nvSpPr>
          <p:cNvPr id="35" name="Text 33"/>
          <p:cNvSpPr/>
          <p:nvPr/>
        </p:nvSpPr>
        <p:spPr>
          <a:xfrm>
            <a:off x="3838456" y="6507599"/>
            <a:ext cx="2621280" cy="746165"/>
          </a:xfrm>
          <a:prstGeom prst="rect">
            <a:avLst/>
          </a:prstGeom>
          <a:noFill/>
          <a:ln/>
        </p:spPr>
        <p:txBody>
          <a:bodyPr wrap="square" rtlCol="0" anchor="t"/>
          <a:lstStyle/>
          <a:p>
            <a:pPr algn="r" indent="0" marL="0">
              <a:lnSpc>
                <a:spcPts val="1960"/>
              </a:lnSpc>
              <a:buNone/>
            </a:pPr>
            <a:r>
              <a:rPr lang="en-US" sz="1225" dirty="0">
                <a:solidFill>
                  <a:srgbClr val="D9E1FF"/>
                </a:solidFill>
                <a:latin typeface="Arimo" pitchFamily="34" charset="0"/>
                <a:ea typeface="Arimo" pitchFamily="34" charset="-122"/>
                <a:cs typeface="Arimo" pitchFamily="34" charset="-120"/>
              </a:rPr>
              <a:t>Compreenda as diferenças entre type aliases e interfaces e quando usar cada um.</a:t>
            </a:r>
            <a:endParaRPr lang="en-US" sz="1225" dirty="0"/>
          </a:p>
        </p:txBody>
      </p:sp>
      <p:sp>
        <p:nvSpPr>
          <p:cNvPr id="36" name="Shape 34"/>
          <p:cNvSpPr/>
          <p:nvPr/>
        </p:nvSpPr>
        <p:spPr>
          <a:xfrm>
            <a:off x="7490162" y="7045821"/>
            <a:ext cx="544354" cy="19407"/>
          </a:xfrm>
          <a:prstGeom prst="rect">
            <a:avLst/>
          </a:prstGeom>
          <a:solidFill>
            <a:srgbClr val="8061FF"/>
          </a:solidFill>
          <a:ln/>
        </p:spPr>
      </p:sp>
      <p:sp>
        <p:nvSpPr>
          <p:cNvPr id="37" name="Shape 35"/>
          <p:cNvSpPr/>
          <p:nvPr/>
        </p:nvSpPr>
        <p:spPr>
          <a:xfrm>
            <a:off x="7140238" y="6880622"/>
            <a:ext cx="349925" cy="349925"/>
          </a:xfrm>
          <a:prstGeom prst="roundRect">
            <a:avLst>
              <a:gd name="adj" fmla="val 13335"/>
            </a:avLst>
          </a:prstGeom>
          <a:solidFill>
            <a:srgbClr val="171542"/>
          </a:solidFill>
          <a:ln/>
        </p:spPr>
      </p:sp>
      <p:sp>
        <p:nvSpPr>
          <p:cNvPr id="38" name="Text 36"/>
          <p:cNvSpPr/>
          <p:nvPr/>
        </p:nvSpPr>
        <p:spPr>
          <a:xfrm>
            <a:off x="7238940" y="6909673"/>
            <a:ext cx="152400" cy="291703"/>
          </a:xfrm>
          <a:prstGeom prst="rect">
            <a:avLst/>
          </a:prstGeom>
          <a:noFill/>
          <a:ln/>
        </p:spPr>
        <p:txBody>
          <a:bodyPr wrap="none" rtlCol="0" anchor="t"/>
          <a:lstStyle/>
          <a:p>
            <a:pPr algn="ctr" indent="0" marL="0">
              <a:lnSpc>
                <a:spcPts val="2296"/>
              </a:lnSpc>
              <a:buNone/>
            </a:pPr>
            <a:r>
              <a:rPr lang="en-US" sz="1837" b="1" dirty="0">
                <a:solidFill>
                  <a:srgbClr val="FFFFFF"/>
                </a:solidFill>
                <a:latin typeface="Syne" pitchFamily="34" charset="0"/>
                <a:ea typeface="Syne" pitchFamily="34" charset="-122"/>
                <a:cs typeface="Syne" pitchFamily="34" charset="-120"/>
              </a:rPr>
              <a:t>7</a:t>
            </a:r>
            <a:endParaRPr lang="en-US" sz="1837" dirty="0"/>
          </a:p>
        </p:txBody>
      </p:sp>
      <p:sp>
        <p:nvSpPr>
          <p:cNvPr id="39" name="Text 37"/>
          <p:cNvSpPr/>
          <p:nvPr/>
        </p:nvSpPr>
        <p:spPr>
          <a:xfrm>
            <a:off x="8170664" y="6914674"/>
            <a:ext cx="2575560" cy="243007"/>
          </a:xfrm>
          <a:prstGeom prst="rect">
            <a:avLst/>
          </a:prstGeom>
          <a:noFill/>
          <a:ln/>
        </p:spPr>
        <p:txBody>
          <a:bodyPr wrap="none" rtlCol="0" anchor="t"/>
          <a:lstStyle/>
          <a:p>
            <a:pPr algn="l" indent="0" marL="0">
              <a:lnSpc>
                <a:spcPts val="1914"/>
              </a:lnSpc>
              <a:buNone/>
            </a:pPr>
            <a:r>
              <a:rPr lang="en-US" sz="1531" b="1" dirty="0">
                <a:solidFill>
                  <a:srgbClr val="FFFFFF"/>
                </a:solidFill>
                <a:latin typeface="Syne" pitchFamily="34" charset="0"/>
                <a:ea typeface="Syne" pitchFamily="34" charset="-122"/>
                <a:cs typeface="Syne" pitchFamily="34" charset="-120"/>
              </a:rPr>
              <a:t>Namespaces e módulos</a:t>
            </a:r>
            <a:endParaRPr lang="en-US" sz="1531" dirty="0"/>
          </a:p>
        </p:txBody>
      </p:sp>
      <p:sp>
        <p:nvSpPr>
          <p:cNvPr id="40" name="Text 38"/>
          <p:cNvSpPr/>
          <p:nvPr/>
        </p:nvSpPr>
        <p:spPr>
          <a:xfrm>
            <a:off x="8170664" y="7313176"/>
            <a:ext cx="2621280" cy="746165"/>
          </a:xfrm>
          <a:prstGeom prst="rect">
            <a:avLst/>
          </a:prstGeom>
          <a:noFill/>
          <a:ln/>
        </p:spPr>
        <p:txBody>
          <a:bodyPr wrap="square" rtlCol="0" anchor="t"/>
          <a:lstStyle/>
          <a:p>
            <a:pPr algn="l" indent="0" marL="0">
              <a:lnSpc>
                <a:spcPts val="1960"/>
              </a:lnSpc>
              <a:buNone/>
            </a:pPr>
            <a:r>
              <a:rPr lang="en-US" sz="1225" dirty="0">
                <a:solidFill>
                  <a:srgbClr val="D9E1FF"/>
                </a:solidFill>
                <a:latin typeface="Arimo" pitchFamily="34" charset="0"/>
                <a:ea typeface="Arimo" pitchFamily="34" charset="-122"/>
                <a:cs typeface="Arimo" pitchFamily="34" charset="-120"/>
              </a:rPr>
              <a:t>Explore as opções para organizar seu código em espaços e módulos no TypeScript.</a:t>
            </a:r>
            <a:endParaRPr lang="en-US" sz="1225" dirty="0"/>
          </a:p>
        </p:txBody>
      </p:sp>
      <p:sp>
        <p:nvSpPr>
          <p:cNvPr id="41" name="Shape 39"/>
          <p:cNvSpPr/>
          <p:nvPr/>
        </p:nvSpPr>
        <p:spPr>
          <a:xfrm>
            <a:off x="6595884" y="7851398"/>
            <a:ext cx="544354" cy="19407"/>
          </a:xfrm>
          <a:prstGeom prst="rect">
            <a:avLst/>
          </a:prstGeom>
          <a:solidFill>
            <a:srgbClr val="8061FF"/>
          </a:solidFill>
          <a:ln/>
        </p:spPr>
      </p:sp>
      <p:sp>
        <p:nvSpPr>
          <p:cNvPr id="42" name="Shape 40"/>
          <p:cNvSpPr/>
          <p:nvPr/>
        </p:nvSpPr>
        <p:spPr>
          <a:xfrm>
            <a:off x="7140238" y="7686199"/>
            <a:ext cx="349925" cy="349925"/>
          </a:xfrm>
          <a:prstGeom prst="roundRect">
            <a:avLst>
              <a:gd name="adj" fmla="val 13335"/>
            </a:avLst>
          </a:prstGeom>
          <a:solidFill>
            <a:srgbClr val="171542"/>
          </a:solidFill>
          <a:ln/>
        </p:spPr>
      </p:sp>
      <p:sp>
        <p:nvSpPr>
          <p:cNvPr id="43" name="Text 41"/>
          <p:cNvSpPr/>
          <p:nvPr/>
        </p:nvSpPr>
        <p:spPr>
          <a:xfrm>
            <a:off x="7235130" y="7715250"/>
            <a:ext cx="160020" cy="291703"/>
          </a:xfrm>
          <a:prstGeom prst="rect">
            <a:avLst/>
          </a:prstGeom>
          <a:noFill/>
          <a:ln/>
        </p:spPr>
        <p:txBody>
          <a:bodyPr wrap="none" rtlCol="0" anchor="t"/>
          <a:lstStyle/>
          <a:p>
            <a:pPr algn="ctr" indent="0" marL="0">
              <a:lnSpc>
                <a:spcPts val="2296"/>
              </a:lnSpc>
              <a:buNone/>
            </a:pPr>
            <a:r>
              <a:rPr lang="en-US" sz="1837" b="1" dirty="0">
                <a:solidFill>
                  <a:srgbClr val="FFFFFF"/>
                </a:solidFill>
                <a:latin typeface="Syne" pitchFamily="34" charset="0"/>
                <a:ea typeface="Syne" pitchFamily="34" charset="-122"/>
                <a:cs typeface="Syne" pitchFamily="34" charset="-120"/>
              </a:rPr>
              <a:t>8</a:t>
            </a:r>
            <a:endParaRPr lang="en-US" sz="1837" dirty="0"/>
          </a:p>
        </p:txBody>
      </p:sp>
      <p:sp>
        <p:nvSpPr>
          <p:cNvPr id="44" name="Text 42"/>
          <p:cNvSpPr/>
          <p:nvPr/>
        </p:nvSpPr>
        <p:spPr>
          <a:xfrm>
            <a:off x="3838456" y="7720251"/>
            <a:ext cx="2621280" cy="486013"/>
          </a:xfrm>
          <a:prstGeom prst="rect">
            <a:avLst/>
          </a:prstGeom>
          <a:noFill/>
          <a:ln/>
        </p:spPr>
        <p:txBody>
          <a:bodyPr wrap="square" rtlCol="0" anchor="t"/>
          <a:lstStyle/>
          <a:p>
            <a:pPr algn="r" indent="0" marL="0">
              <a:lnSpc>
                <a:spcPts val="1914"/>
              </a:lnSpc>
              <a:buNone/>
            </a:pPr>
            <a:r>
              <a:rPr lang="en-US" sz="1531" b="1" dirty="0">
                <a:solidFill>
                  <a:srgbClr val="FFFFFF"/>
                </a:solidFill>
                <a:latin typeface="Syne" pitchFamily="34" charset="0"/>
                <a:ea typeface="Syne" pitchFamily="34" charset="-122"/>
                <a:cs typeface="Syne" pitchFamily="34" charset="-120"/>
              </a:rPr>
              <a:t>Trabalhando com bibliotecas externas</a:t>
            </a:r>
            <a:endParaRPr lang="en-US" sz="1531" dirty="0"/>
          </a:p>
        </p:txBody>
      </p:sp>
      <p:sp>
        <p:nvSpPr>
          <p:cNvPr id="45" name="Text 43"/>
          <p:cNvSpPr/>
          <p:nvPr/>
        </p:nvSpPr>
        <p:spPr>
          <a:xfrm>
            <a:off x="3838456" y="8361759"/>
            <a:ext cx="2621280" cy="746165"/>
          </a:xfrm>
          <a:prstGeom prst="rect">
            <a:avLst/>
          </a:prstGeom>
          <a:noFill/>
          <a:ln/>
        </p:spPr>
        <p:txBody>
          <a:bodyPr wrap="square" rtlCol="0" anchor="t"/>
          <a:lstStyle/>
          <a:p>
            <a:pPr algn="r" indent="0" marL="0">
              <a:lnSpc>
                <a:spcPts val="1960"/>
              </a:lnSpc>
              <a:buNone/>
            </a:pPr>
            <a:r>
              <a:rPr lang="en-US" sz="1225" dirty="0">
                <a:solidFill>
                  <a:srgbClr val="D9E1FF"/>
                </a:solidFill>
                <a:latin typeface="Arimo" pitchFamily="34" charset="0"/>
                <a:ea typeface="Arimo" pitchFamily="34" charset="-122"/>
                <a:cs typeface="Arimo" pitchFamily="34" charset="-120"/>
              </a:rPr>
              <a:t>Saiba como usar bibliotecas e frameworks JavaScript em projetos TypeScript.</a:t>
            </a:r>
            <a:endParaRPr lang="en-US" sz="1225" dirty="0"/>
          </a:p>
        </p:txBody>
      </p:sp>
      <p:pic>
        <p:nvPicPr>
          <p:cNvPr id="4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581656" y="531257"/>
            <a:ext cx="3110746" cy="486013"/>
          </a:xfrm>
          <a:prstGeom prst="rect">
            <a:avLst/>
          </a:prstGeom>
          <a:noFill/>
          <a:ln/>
        </p:spPr>
        <p:txBody>
          <a:bodyPr wrap="none" rtlCol="0" anchor="t"/>
          <a:lstStyle/>
          <a:p>
            <a:pPr indent="0" marL="0">
              <a:lnSpc>
                <a:spcPts val="3827"/>
              </a:lnSpc>
              <a:buNone/>
            </a:pPr>
            <a:r>
              <a:rPr lang="en-US" sz="3062" b="1" dirty="0">
                <a:solidFill>
                  <a:srgbClr val="FFFFFF"/>
                </a:solidFill>
                <a:latin typeface="Syne" pitchFamily="34" charset="0"/>
                <a:ea typeface="Syne" pitchFamily="34" charset="-122"/>
                <a:cs typeface="Syne" pitchFamily="34" charset="-120"/>
              </a:rPr>
              <a:t>Conclusão </a:t>
            </a:r>
            <a:endParaRPr lang="en-US" sz="3062" dirty="0"/>
          </a:p>
        </p:txBody>
      </p:sp>
      <p:sp>
        <p:nvSpPr>
          <p:cNvPr id="6" name="Text 3"/>
          <p:cNvSpPr/>
          <p:nvPr/>
        </p:nvSpPr>
        <p:spPr>
          <a:xfrm>
            <a:off x="6581656" y="1250513"/>
            <a:ext cx="1866424" cy="291703"/>
          </a:xfrm>
          <a:prstGeom prst="rect">
            <a:avLst/>
          </a:prstGeom>
          <a:noFill/>
          <a:ln/>
        </p:spPr>
        <p:txBody>
          <a:bodyPr wrap="none" rtlCol="0" anchor="t"/>
          <a:lstStyle/>
          <a:p>
            <a:pPr indent="0" marL="0">
              <a:lnSpc>
                <a:spcPts val="2296"/>
              </a:lnSpc>
              <a:buNone/>
            </a:pPr>
            <a:endParaRPr lang="en-US" sz="1837" dirty="0"/>
          </a:p>
        </p:txBody>
      </p:sp>
      <p:sp>
        <p:nvSpPr>
          <p:cNvPr id="7" name="Text 4"/>
          <p:cNvSpPr/>
          <p:nvPr/>
        </p:nvSpPr>
        <p:spPr>
          <a:xfrm>
            <a:off x="6581656" y="1775460"/>
            <a:ext cx="6953488" cy="1492329"/>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Chegamos ao fim de nossa jornada exploratória pelo TypeScript, e espero que você esteja tão empolgado quanto eu estou com as possibilidades que essa poderosa linguagem traz. Ao longo deste ebook, mergulhamos nos fundamentos do TypeScript, desde tipos básicos até recursos avançados como genéricos e decoradores. Discutimos como o TypeScript facilita a escrita de código robusto e manutenível, graças ao seu sistema de tipos estáticos e suporte para as mais recentes funcionalidades do ECMAScript.</a:t>
            </a:r>
            <a:endParaRPr lang="en-US" sz="1225" dirty="0"/>
          </a:p>
        </p:txBody>
      </p:sp>
      <p:sp>
        <p:nvSpPr>
          <p:cNvPr id="8" name="Text 5"/>
          <p:cNvSpPr/>
          <p:nvPr/>
        </p:nvSpPr>
        <p:spPr>
          <a:xfrm>
            <a:off x="6581656" y="3442692"/>
            <a:ext cx="6953488" cy="994886"/>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Como desenvolvedor, você está agora equipado para começar a construir aplicações complexas e de alto desempenho com maior confiança e eficiência. O TypeScript não é apenas uma ferramenta para prevenir erros; é um aliado na arquitetura de software, um mentor no design de código e um mapa que guia você através do complexo ecossistema do desenvolvimento moderno.</a:t>
            </a:r>
            <a:endParaRPr lang="en-US" sz="1225" dirty="0"/>
          </a:p>
        </p:txBody>
      </p:sp>
      <p:sp>
        <p:nvSpPr>
          <p:cNvPr id="9" name="Text 6"/>
          <p:cNvSpPr/>
          <p:nvPr/>
        </p:nvSpPr>
        <p:spPr>
          <a:xfrm>
            <a:off x="6581656" y="4612481"/>
            <a:ext cx="6953488" cy="994886"/>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À medida que você continua a escrever mais TypeScript, lembre-se de que a aprendizagem é um processo contínuo. O ecossistema JavaScript está sempre evoluindo, e o TypeScript com ele. Mantenha-se curioso, continue praticando e não tenha medo de experimentar novas técnicas ou padrões de design.</a:t>
            </a:r>
            <a:endParaRPr lang="en-US" sz="1225" dirty="0"/>
          </a:p>
        </p:txBody>
      </p:sp>
      <p:sp>
        <p:nvSpPr>
          <p:cNvPr id="10" name="Text 7"/>
          <p:cNvSpPr/>
          <p:nvPr/>
        </p:nvSpPr>
        <p:spPr>
          <a:xfrm>
            <a:off x="6581656" y="5782270"/>
            <a:ext cx="6953488" cy="1243608"/>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Este ebook deve servir como um ponto de partida para sua aventura com TypeScript. Com os conceitos e exemplos que cobrimos aqui, você está bem preparado para se aprofundar ainda mais e explorar as vastas oportunidades que o TypeScript oferece. Seja estendendo seu conhecimento em tipagem avançada, contribuindo para projetos de código aberto, ou simplesmente construindo algo incrível, o futuro é brilhante para desenvolvedores TypeScript.</a:t>
            </a:r>
            <a:endParaRPr lang="en-US" sz="1225" dirty="0"/>
          </a:p>
        </p:txBody>
      </p:sp>
      <p:sp>
        <p:nvSpPr>
          <p:cNvPr id="11" name="Text 8"/>
          <p:cNvSpPr/>
          <p:nvPr/>
        </p:nvSpPr>
        <p:spPr>
          <a:xfrm>
            <a:off x="6581656" y="7200781"/>
            <a:ext cx="6953488" cy="497443"/>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Obrigado por ter acompanhado até aqui. Agora, pegue o seu teclado e comece a tecer o seu próprio legado com TypeScript.</a:t>
            </a:r>
            <a:endParaRPr lang="en-US" sz="1225" dirty="0"/>
          </a:p>
        </p:txBody>
      </p:sp>
      <p:pic>
        <p:nvPicPr>
          <p:cNvPr id="12"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229600"/>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5" name="Text 2"/>
          <p:cNvSpPr/>
          <p:nvPr/>
        </p:nvSpPr>
        <p:spPr>
          <a:xfrm>
            <a:off x="6319599" y="3067883"/>
            <a:ext cx="4443889" cy="694373"/>
          </a:xfrm>
          <a:prstGeom prst="rect">
            <a:avLst/>
          </a:prstGeom>
          <a:noFill/>
          <a:ln/>
        </p:spPr>
        <p:txBody>
          <a:bodyPr wrap="none" rtlCol="0" anchor="t"/>
          <a:lstStyle/>
          <a:p>
            <a:pPr indent="0" marL="0">
              <a:lnSpc>
                <a:spcPts val="5468"/>
              </a:lnSpc>
              <a:buNone/>
            </a:pPr>
            <a:r>
              <a:rPr lang="en-US" sz="4374" b="1" dirty="0">
                <a:solidFill>
                  <a:srgbClr val="FFFFFF"/>
                </a:solidFill>
                <a:latin typeface="Syne" pitchFamily="34" charset="0"/>
                <a:ea typeface="Syne" pitchFamily="34" charset="-122"/>
                <a:cs typeface="Syne" pitchFamily="34" charset="-120"/>
              </a:rPr>
              <a:t>Introdução</a:t>
            </a:r>
            <a:endParaRPr lang="en-US" sz="4374" dirty="0"/>
          </a:p>
        </p:txBody>
      </p:sp>
      <p:sp>
        <p:nvSpPr>
          <p:cNvPr id="6" name="Text 3"/>
          <p:cNvSpPr/>
          <p:nvPr/>
        </p:nvSpPr>
        <p:spPr>
          <a:xfrm>
            <a:off x="6319599" y="4095512"/>
            <a:ext cx="7477601" cy="1066205"/>
          </a:xfrm>
          <a:prstGeom prst="rect">
            <a:avLst/>
          </a:prstGeom>
          <a:noFill/>
          <a:ln/>
        </p:spPr>
        <p:txBody>
          <a:bodyPr wrap="square" rtlCol="0" anchor="t"/>
          <a:lstStyle/>
          <a:p>
            <a:pPr indent="0" marL="0">
              <a:lnSpc>
                <a:spcPts val="2799"/>
              </a:lnSpc>
              <a:buNone/>
            </a:pPr>
            <a:r>
              <a:rPr lang="en-US" sz="1750" dirty="0">
                <a:solidFill>
                  <a:srgbClr val="D9E1FF"/>
                </a:solidFill>
                <a:latin typeface="Arimo" pitchFamily="34" charset="0"/>
                <a:ea typeface="Arimo" pitchFamily="34" charset="-122"/>
                <a:cs typeface="Arimo" pitchFamily="34" charset="-120"/>
              </a:rPr>
              <a:t>Descubra  os benefícios que o TypeScript pode trazer para o desenvolvimento de sua aplicação JavaScript. Prepare-se para uma jornada incrível!</a:t>
            </a:r>
            <a:endParaRPr lang="en-US" sz="1750" dirty="0"/>
          </a:p>
        </p:txBody>
      </p:sp>
      <p:pic>
        <p:nvPicPr>
          <p:cNvPr id="7"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8519398"/>
          </a:xfrm>
          <a:prstGeom prst="rect">
            <a:avLst/>
          </a:prstGeom>
          <a:solidFill>
            <a:srgbClr val="0C0A33"/>
          </a:solidFill>
          <a:ln/>
        </p:spPr>
      </p:sp>
      <p:sp>
        <p:nvSpPr>
          <p:cNvPr id="4" name="Text 2"/>
          <p:cNvSpPr/>
          <p:nvPr/>
        </p:nvSpPr>
        <p:spPr>
          <a:xfrm>
            <a:off x="3269813" y="497681"/>
            <a:ext cx="5844540" cy="565547"/>
          </a:xfrm>
          <a:prstGeom prst="rect">
            <a:avLst/>
          </a:prstGeom>
          <a:noFill/>
          <a:ln/>
        </p:spPr>
        <p:txBody>
          <a:bodyPr wrap="none" rtlCol="0" anchor="t"/>
          <a:lstStyle/>
          <a:p>
            <a:pPr indent="0" marL="0">
              <a:lnSpc>
                <a:spcPts val="4453"/>
              </a:lnSpc>
              <a:buNone/>
            </a:pPr>
            <a:r>
              <a:rPr lang="en-US" sz="3563" b="1" dirty="0">
                <a:solidFill>
                  <a:srgbClr val="FFFFFF"/>
                </a:solidFill>
                <a:latin typeface="Syne" pitchFamily="34" charset="0"/>
                <a:ea typeface="Syne" pitchFamily="34" charset="-122"/>
                <a:cs typeface="Syne" pitchFamily="34" charset="-120"/>
              </a:rPr>
              <a:t>Recursos do TypeScript</a:t>
            </a:r>
            <a:endParaRPr lang="en-US" sz="3563" dirty="0"/>
          </a:p>
        </p:txBody>
      </p:sp>
      <p:sp>
        <p:nvSpPr>
          <p:cNvPr id="5" name="Shape 3"/>
          <p:cNvSpPr/>
          <p:nvPr/>
        </p:nvSpPr>
        <p:spPr>
          <a:xfrm>
            <a:off x="3269813" y="1425178"/>
            <a:ext cx="2576274" cy="2273498"/>
          </a:xfrm>
          <a:prstGeom prst="roundRect">
            <a:avLst>
              <a:gd name="adj" fmla="val 2388"/>
            </a:avLst>
          </a:prstGeom>
          <a:solidFill>
            <a:srgbClr val="171542"/>
          </a:solidFill>
          <a:ln/>
        </p:spPr>
      </p:sp>
      <p:sp>
        <p:nvSpPr>
          <p:cNvPr id="6" name="Text 4"/>
          <p:cNvSpPr/>
          <p:nvPr/>
        </p:nvSpPr>
        <p:spPr>
          <a:xfrm>
            <a:off x="3450788" y="1606153"/>
            <a:ext cx="1882140" cy="282773"/>
          </a:xfrm>
          <a:prstGeom prst="rect">
            <a:avLst/>
          </a:prstGeom>
          <a:noFill/>
          <a:ln/>
        </p:spPr>
        <p:txBody>
          <a:bodyPr wrap="none" rtlCol="0" anchor="t"/>
          <a:lstStyle/>
          <a:p>
            <a:pPr indent="0" marL="0">
              <a:lnSpc>
                <a:spcPts val="2227"/>
              </a:lnSpc>
              <a:buNone/>
            </a:pPr>
            <a:r>
              <a:rPr lang="en-US" sz="1781" b="1" dirty="0">
                <a:solidFill>
                  <a:srgbClr val="FFFFFF"/>
                </a:solidFill>
                <a:latin typeface="Syne" pitchFamily="34" charset="0"/>
                <a:ea typeface="Syne" pitchFamily="34" charset="-122"/>
                <a:cs typeface="Syne" pitchFamily="34" charset="-120"/>
              </a:rPr>
              <a:t>Tipos de dados</a:t>
            </a:r>
            <a:endParaRPr lang="en-US" sz="1781" dirty="0"/>
          </a:p>
        </p:txBody>
      </p:sp>
      <p:sp>
        <p:nvSpPr>
          <p:cNvPr id="7" name="Text 5"/>
          <p:cNvSpPr/>
          <p:nvPr/>
        </p:nvSpPr>
        <p:spPr>
          <a:xfrm>
            <a:off x="3450788" y="2069902"/>
            <a:ext cx="2214324" cy="1158240"/>
          </a:xfrm>
          <a:prstGeom prst="rect">
            <a:avLst/>
          </a:prstGeom>
          <a:noFill/>
          <a:ln/>
        </p:spPr>
        <p:txBody>
          <a:bodyPr wrap="square" rtlCol="0" anchor="t"/>
          <a:lstStyle/>
          <a:p>
            <a:pPr indent="0" marL="0">
              <a:lnSpc>
                <a:spcPts val="2280"/>
              </a:lnSpc>
              <a:buNone/>
            </a:pPr>
            <a:r>
              <a:rPr lang="en-US" sz="1425" dirty="0">
                <a:solidFill>
                  <a:srgbClr val="D9E1FF"/>
                </a:solidFill>
                <a:latin typeface="Arimo" pitchFamily="34" charset="0"/>
                <a:ea typeface="Arimo" pitchFamily="34" charset="-122"/>
                <a:cs typeface="Arimo" pitchFamily="34" charset="-120"/>
              </a:rPr>
              <a:t>Explore a forte tipagem do TypeScript e como ela ajuda a prevenir erros de programação.</a:t>
            </a:r>
            <a:endParaRPr lang="en-US" sz="1425" dirty="0"/>
          </a:p>
        </p:txBody>
      </p:sp>
      <p:sp>
        <p:nvSpPr>
          <p:cNvPr id="8" name="Shape 6"/>
          <p:cNvSpPr/>
          <p:nvPr/>
        </p:nvSpPr>
        <p:spPr>
          <a:xfrm>
            <a:off x="6027063" y="1425178"/>
            <a:ext cx="2576274" cy="2273498"/>
          </a:xfrm>
          <a:prstGeom prst="roundRect">
            <a:avLst>
              <a:gd name="adj" fmla="val 2388"/>
            </a:avLst>
          </a:prstGeom>
          <a:solidFill>
            <a:srgbClr val="171542"/>
          </a:solidFill>
          <a:ln/>
        </p:spPr>
      </p:sp>
      <p:sp>
        <p:nvSpPr>
          <p:cNvPr id="9" name="Text 7"/>
          <p:cNvSpPr/>
          <p:nvPr/>
        </p:nvSpPr>
        <p:spPr>
          <a:xfrm>
            <a:off x="6208038" y="1606153"/>
            <a:ext cx="2171700" cy="282773"/>
          </a:xfrm>
          <a:prstGeom prst="rect">
            <a:avLst/>
          </a:prstGeom>
          <a:noFill/>
          <a:ln/>
        </p:spPr>
        <p:txBody>
          <a:bodyPr wrap="none" rtlCol="0" anchor="t"/>
          <a:lstStyle/>
          <a:p>
            <a:pPr indent="0" marL="0">
              <a:lnSpc>
                <a:spcPts val="2227"/>
              </a:lnSpc>
              <a:buNone/>
            </a:pPr>
            <a:r>
              <a:rPr lang="en-US" sz="1781" b="1" dirty="0">
                <a:solidFill>
                  <a:srgbClr val="FFFFFF"/>
                </a:solidFill>
                <a:latin typeface="Syne" pitchFamily="34" charset="0"/>
                <a:ea typeface="Syne" pitchFamily="34" charset="-122"/>
                <a:cs typeface="Syne" pitchFamily="34" charset="-120"/>
              </a:rPr>
              <a:t>Inferência de tipo</a:t>
            </a:r>
            <a:endParaRPr lang="en-US" sz="1781" dirty="0"/>
          </a:p>
        </p:txBody>
      </p:sp>
      <p:sp>
        <p:nvSpPr>
          <p:cNvPr id="10" name="Text 8"/>
          <p:cNvSpPr/>
          <p:nvPr/>
        </p:nvSpPr>
        <p:spPr>
          <a:xfrm>
            <a:off x="6208038" y="2069902"/>
            <a:ext cx="2214324" cy="1447800"/>
          </a:xfrm>
          <a:prstGeom prst="rect">
            <a:avLst/>
          </a:prstGeom>
          <a:noFill/>
          <a:ln/>
        </p:spPr>
        <p:txBody>
          <a:bodyPr wrap="square" rtlCol="0" anchor="t"/>
          <a:lstStyle/>
          <a:p>
            <a:pPr indent="0" marL="0">
              <a:lnSpc>
                <a:spcPts val="2280"/>
              </a:lnSpc>
              <a:buNone/>
            </a:pPr>
            <a:r>
              <a:rPr lang="en-US" sz="1425" dirty="0">
                <a:solidFill>
                  <a:srgbClr val="D9E1FF"/>
                </a:solidFill>
                <a:latin typeface="Arimo" pitchFamily="34" charset="0"/>
                <a:ea typeface="Arimo" pitchFamily="34" charset="-122"/>
                <a:cs typeface="Arimo" pitchFamily="34" charset="-120"/>
              </a:rPr>
              <a:t>Entenda como o TypeScript é capaz de inferir o tipo das variáveis, facilitando a escrita de código.</a:t>
            </a:r>
            <a:endParaRPr lang="en-US" sz="1425" dirty="0"/>
          </a:p>
        </p:txBody>
      </p:sp>
      <p:sp>
        <p:nvSpPr>
          <p:cNvPr id="11" name="Shape 9"/>
          <p:cNvSpPr/>
          <p:nvPr/>
        </p:nvSpPr>
        <p:spPr>
          <a:xfrm>
            <a:off x="8784312" y="1425178"/>
            <a:ext cx="2576274" cy="2273498"/>
          </a:xfrm>
          <a:prstGeom prst="roundRect">
            <a:avLst>
              <a:gd name="adj" fmla="val 2388"/>
            </a:avLst>
          </a:prstGeom>
          <a:solidFill>
            <a:srgbClr val="171542"/>
          </a:solidFill>
          <a:ln/>
        </p:spPr>
      </p:sp>
      <p:sp>
        <p:nvSpPr>
          <p:cNvPr id="12" name="Text 10"/>
          <p:cNvSpPr/>
          <p:nvPr/>
        </p:nvSpPr>
        <p:spPr>
          <a:xfrm>
            <a:off x="8965287" y="1606153"/>
            <a:ext cx="1809750" cy="282773"/>
          </a:xfrm>
          <a:prstGeom prst="rect">
            <a:avLst/>
          </a:prstGeom>
          <a:noFill/>
          <a:ln/>
        </p:spPr>
        <p:txBody>
          <a:bodyPr wrap="none" rtlCol="0" anchor="t"/>
          <a:lstStyle/>
          <a:p>
            <a:pPr indent="0" marL="0">
              <a:lnSpc>
                <a:spcPts val="2227"/>
              </a:lnSpc>
              <a:buNone/>
            </a:pPr>
            <a:r>
              <a:rPr lang="en-US" sz="1781" b="1" dirty="0">
                <a:solidFill>
                  <a:srgbClr val="FFFFFF"/>
                </a:solidFill>
                <a:latin typeface="Syne" pitchFamily="34" charset="0"/>
                <a:ea typeface="Syne" pitchFamily="34" charset="-122"/>
                <a:cs typeface="Syne" pitchFamily="34" charset="-120"/>
              </a:rPr>
              <a:t>Modularidade</a:t>
            </a:r>
            <a:endParaRPr lang="en-US" sz="1781" dirty="0"/>
          </a:p>
        </p:txBody>
      </p:sp>
      <p:sp>
        <p:nvSpPr>
          <p:cNvPr id="13" name="Text 11"/>
          <p:cNvSpPr/>
          <p:nvPr/>
        </p:nvSpPr>
        <p:spPr>
          <a:xfrm>
            <a:off x="8965287" y="2069902"/>
            <a:ext cx="2214324" cy="1158240"/>
          </a:xfrm>
          <a:prstGeom prst="rect">
            <a:avLst/>
          </a:prstGeom>
          <a:noFill/>
          <a:ln/>
        </p:spPr>
        <p:txBody>
          <a:bodyPr wrap="square" rtlCol="0" anchor="t"/>
          <a:lstStyle/>
          <a:p>
            <a:pPr indent="0" marL="0">
              <a:lnSpc>
                <a:spcPts val="2280"/>
              </a:lnSpc>
              <a:buNone/>
            </a:pPr>
            <a:r>
              <a:rPr lang="en-US" sz="1425" dirty="0">
                <a:solidFill>
                  <a:srgbClr val="D9E1FF"/>
                </a:solidFill>
                <a:latin typeface="Arimo" pitchFamily="34" charset="0"/>
                <a:ea typeface="Arimo" pitchFamily="34" charset="-122"/>
                <a:cs typeface="Arimo" pitchFamily="34" charset="-120"/>
              </a:rPr>
              <a:t>Saiba como organizar seu código em módulos independentes e reutilizáveis.</a:t>
            </a:r>
            <a:endParaRPr lang="en-US" sz="1425" dirty="0"/>
          </a:p>
        </p:txBody>
      </p:sp>
      <p:sp>
        <p:nvSpPr>
          <p:cNvPr id="14" name="Shape 12"/>
          <p:cNvSpPr/>
          <p:nvPr/>
        </p:nvSpPr>
        <p:spPr>
          <a:xfrm>
            <a:off x="3269813" y="3879652"/>
            <a:ext cx="2576274" cy="2845832"/>
          </a:xfrm>
          <a:prstGeom prst="roundRect">
            <a:avLst>
              <a:gd name="adj" fmla="val 2107"/>
            </a:avLst>
          </a:prstGeom>
          <a:solidFill>
            <a:srgbClr val="171542"/>
          </a:solidFill>
          <a:ln/>
        </p:spPr>
      </p:sp>
      <p:sp>
        <p:nvSpPr>
          <p:cNvPr id="15" name="Text 13"/>
          <p:cNvSpPr/>
          <p:nvPr/>
        </p:nvSpPr>
        <p:spPr>
          <a:xfrm>
            <a:off x="3450788" y="4060627"/>
            <a:ext cx="2214324" cy="565547"/>
          </a:xfrm>
          <a:prstGeom prst="rect">
            <a:avLst/>
          </a:prstGeom>
          <a:noFill/>
          <a:ln/>
        </p:spPr>
        <p:txBody>
          <a:bodyPr wrap="square" rtlCol="0" anchor="t"/>
          <a:lstStyle/>
          <a:p>
            <a:pPr indent="0" marL="0">
              <a:lnSpc>
                <a:spcPts val="2227"/>
              </a:lnSpc>
              <a:buNone/>
            </a:pPr>
            <a:r>
              <a:rPr lang="en-US" sz="1781" b="1" dirty="0">
                <a:solidFill>
                  <a:srgbClr val="FFFFFF"/>
                </a:solidFill>
                <a:latin typeface="Syne" pitchFamily="34" charset="0"/>
                <a:ea typeface="Syne" pitchFamily="34" charset="-122"/>
                <a:cs typeface="Syne" pitchFamily="34" charset="-120"/>
              </a:rPr>
              <a:t>Autocomplete e refatoração</a:t>
            </a:r>
            <a:endParaRPr lang="en-US" sz="1781" dirty="0"/>
          </a:p>
        </p:txBody>
      </p:sp>
      <p:sp>
        <p:nvSpPr>
          <p:cNvPr id="16" name="Text 14"/>
          <p:cNvSpPr/>
          <p:nvPr/>
        </p:nvSpPr>
        <p:spPr>
          <a:xfrm>
            <a:off x="3450788" y="4807148"/>
            <a:ext cx="2214324" cy="1737360"/>
          </a:xfrm>
          <a:prstGeom prst="rect">
            <a:avLst/>
          </a:prstGeom>
          <a:noFill/>
          <a:ln/>
        </p:spPr>
        <p:txBody>
          <a:bodyPr wrap="square" rtlCol="0" anchor="t"/>
          <a:lstStyle/>
          <a:p>
            <a:pPr indent="0" marL="0">
              <a:lnSpc>
                <a:spcPts val="2280"/>
              </a:lnSpc>
              <a:buNone/>
            </a:pPr>
            <a:r>
              <a:rPr lang="en-US" sz="1425" dirty="0">
                <a:solidFill>
                  <a:srgbClr val="D9E1FF"/>
                </a:solidFill>
                <a:latin typeface="Arimo" pitchFamily="34" charset="0"/>
                <a:ea typeface="Arimo" pitchFamily="34" charset="-122"/>
                <a:cs typeface="Arimo" pitchFamily="34" charset="-120"/>
              </a:rPr>
              <a:t>Aproveite as vantagens das ferramentas de desenvolvimento para agilizar o processo de escrita e refatoração de código TypeScript.</a:t>
            </a:r>
            <a:endParaRPr lang="en-US" sz="1425" dirty="0"/>
          </a:p>
        </p:txBody>
      </p:sp>
      <p:sp>
        <p:nvSpPr>
          <p:cNvPr id="17" name="Shape 15"/>
          <p:cNvSpPr/>
          <p:nvPr/>
        </p:nvSpPr>
        <p:spPr>
          <a:xfrm>
            <a:off x="6027063" y="3879652"/>
            <a:ext cx="2576274" cy="2845832"/>
          </a:xfrm>
          <a:prstGeom prst="roundRect">
            <a:avLst>
              <a:gd name="adj" fmla="val 2107"/>
            </a:avLst>
          </a:prstGeom>
          <a:solidFill>
            <a:srgbClr val="171542"/>
          </a:solidFill>
          <a:ln/>
        </p:spPr>
      </p:sp>
      <p:sp>
        <p:nvSpPr>
          <p:cNvPr id="18" name="Text 16"/>
          <p:cNvSpPr/>
          <p:nvPr/>
        </p:nvSpPr>
        <p:spPr>
          <a:xfrm>
            <a:off x="6208038" y="4060627"/>
            <a:ext cx="2214324" cy="565547"/>
          </a:xfrm>
          <a:prstGeom prst="rect">
            <a:avLst/>
          </a:prstGeom>
          <a:noFill/>
          <a:ln/>
        </p:spPr>
        <p:txBody>
          <a:bodyPr wrap="square" rtlCol="0" anchor="t"/>
          <a:lstStyle/>
          <a:p>
            <a:pPr indent="0" marL="0">
              <a:lnSpc>
                <a:spcPts val="2227"/>
              </a:lnSpc>
              <a:buNone/>
            </a:pPr>
            <a:r>
              <a:rPr lang="en-US" sz="1781" b="1" dirty="0">
                <a:solidFill>
                  <a:srgbClr val="FFFFFF"/>
                </a:solidFill>
                <a:latin typeface="Syne" pitchFamily="34" charset="0"/>
                <a:ea typeface="Syne" pitchFamily="34" charset="-122"/>
                <a:cs typeface="Syne" pitchFamily="34" charset="-120"/>
              </a:rPr>
              <a:t>Compilação e transpilação</a:t>
            </a:r>
            <a:endParaRPr lang="en-US" sz="1781" dirty="0"/>
          </a:p>
        </p:txBody>
      </p:sp>
      <p:sp>
        <p:nvSpPr>
          <p:cNvPr id="19" name="Text 17"/>
          <p:cNvSpPr/>
          <p:nvPr/>
        </p:nvSpPr>
        <p:spPr>
          <a:xfrm>
            <a:off x="6208038" y="4807148"/>
            <a:ext cx="2214324" cy="1158240"/>
          </a:xfrm>
          <a:prstGeom prst="rect">
            <a:avLst/>
          </a:prstGeom>
          <a:noFill/>
          <a:ln/>
        </p:spPr>
        <p:txBody>
          <a:bodyPr wrap="square" rtlCol="0" anchor="t"/>
          <a:lstStyle/>
          <a:p>
            <a:pPr indent="0" marL="0">
              <a:lnSpc>
                <a:spcPts val="2280"/>
              </a:lnSpc>
              <a:buNone/>
            </a:pPr>
            <a:r>
              <a:rPr lang="en-US" sz="1425" dirty="0">
                <a:solidFill>
                  <a:srgbClr val="D9E1FF"/>
                </a:solidFill>
                <a:latin typeface="Arimo" pitchFamily="34" charset="0"/>
                <a:ea typeface="Arimo" pitchFamily="34" charset="-122"/>
                <a:cs typeface="Arimo" pitchFamily="34" charset="-120"/>
              </a:rPr>
              <a:t>Compreenda todo o fluxo de compilação e transpilação do TypeScript para JavaScript.</a:t>
            </a:r>
            <a:endParaRPr lang="en-US" sz="1425" dirty="0"/>
          </a:p>
        </p:txBody>
      </p:sp>
      <p:sp>
        <p:nvSpPr>
          <p:cNvPr id="20" name="Shape 18"/>
          <p:cNvSpPr/>
          <p:nvPr/>
        </p:nvSpPr>
        <p:spPr>
          <a:xfrm>
            <a:off x="8784312" y="3879652"/>
            <a:ext cx="2576274" cy="2845832"/>
          </a:xfrm>
          <a:prstGeom prst="roundRect">
            <a:avLst>
              <a:gd name="adj" fmla="val 2107"/>
            </a:avLst>
          </a:prstGeom>
          <a:solidFill>
            <a:srgbClr val="171542"/>
          </a:solidFill>
          <a:ln/>
        </p:spPr>
      </p:sp>
      <p:sp>
        <p:nvSpPr>
          <p:cNvPr id="21" name="Text 19"/>
          <p:cNvSpPr/>
          <p:nvPr/>
        </p:nvSpPr>
        <p:spPr>
          <a:xfrm>
            <a:off x="8965287" y="4060627"/>
            <a:ext cx="2214324" cy="565547"/>
          </a:xfrm>
          <a:prstGeom prst="rect">
            <a:avLst/>
          </a:prstGeom>
          <a:noFill/>
          <a:ln/>
        </p:spPr>
        <p:txBody>
          <a:bodyPr wrap="square" rtlCol="0" anchor="t"/>
          <a:lstStyle/>
          <a:p>
            <a:pPr indent="0" marL="0">
              <a:lnSpc>
                <a:spcPts val="2227"/>
              </a:lnSpc>
              <a:buNone/>
            </a:pPr>
            <a:r>
              <a:rPr lang="en-US" sz="1781" b="1" dirty="0">
                <a:solidFill>
                  <a:srgbClr val="FFFFFF"/>
                </a:solidFill>
                <a:latin typeface="Syne" pitchFamily="34" charset="0"/>
                <a:ea typeface="Syne" pitchFamily="34" charset="-122"/>
                <a:cs typeface="Syne" pitchFamily="34" charset="-120"/>
              </a:rPr>
              <a:t>Suporte para ES6+</a:t>
            </a:r>
            <a:endParaRPr lang="en-US" sz="1781" dirty="0"/>
          </a:p>
        </p:txBody>
      </p:sp>
      <p:sp>
        <p:nvSpPr>
          <p:cNvPr id="22" name="Text 20"/>
          <p:cNvSpPr/>
          <p:nvPr/>
        </p:nvSpPr>
        <p:spPr>
          <a:xfrm>
            <a:off x="8965287" y="4807148"/>
            <a:ext cx="2214324" cy="1158240"/>
          </a:xfrm>
          <a:prstGeom prst="rect">
            <a:avLst/>
          </a:prstGeom>
          <a:noFill/>
          <a:ln/>
        </p:spPr>
        <p:txBody>
          <a:bodyPr wrap="square" rtlCol="0" anchor="t"/>
          <a:lstStyle/>
          <a:p>
            <a:pPr indent="0" marL="0">
              <a:lnSpc>
                <a:spcPts val="2280"/>
              </a:lnSpc>
              <a:buNone/>
            </a:pPr>
            <a:r>
              <a:rPr lang="en-US" sz="1425" dirty="0">
                <a:solidFill>
                  <a:srgbClr val="D9E1FF"/>
                </a:solidFill>
                <a:latin typeface="Arimo" pitchFamily="34" charset="0"/>
                <a:ea typeface="Arimo" pitchFamily="34" charset="-122"/>
                <a:cs typeface="Arimo" pitchFamily="34" charset="-120"/>
              </a:rPr>
              <a:t>Aproveite as capacidades avançadas do ECMAScript 6 e versões posteriores no seu código TypeScript.</a:t>
            </a:r>
            <a:endParaRPr lang="en-US" sz="1425" dirty="0"/>
          </a:p>
        </p:txBody>
      </p:sp>
      <p:sp>
        <p:nvSpPr>
          <p:cNvPr id="23" name="Shape 21"/>
          <p:cNvSpPr/>
          <p:nvPr/>
        </p:nvSpPr>
        <p:spPr>
          <a:xfrm>
            <a:off x="3269813" y="6906458"/>
            <a:ext cx="8090654" cy="1115258"/>
          </a:xfrm>
          <a:prstGeom prst="roundRect">
            <a:avLst>
              <a:gd name="adj" fmla="val 4868"/>
            </a:avLst>
          </a:prstGeom>
          <a:solidFill>
            <a:srgbClr val="171542"/>
          </a:solidFill>
          <a:ln/>
        </p:spPr>
      </p:sp>
      <p:sp>
        <p:nvSpPr>
          <p:cNvPr id="24" name="Text 22"/>
          <p:cNvSpPr/>
          <p:nvPr/>
        </p:nvSpPr>
        <p:spPr>
          <a:xfrm>
            <a:off x="3450788" y="7087433"/>
            <a:ext cx="2468880" cy="282773"/>
          </a:xfrm>
          <a:prstGeom prst="rect">
            <a:avLst/>
          </a:prstGeom>
          <a:noFill/>
          <a:ln/>
        </p:spPr>
        <p:txBody>
          <a:bodyPr wrap="none" rtlCol="0" anchor="t"/>
          <a:lstStyle/>
          <a:p>
            <a:pPr indent="0" marL="0">
              <a:lnSpc>
                <a:spcPts val="2227"/>
              </a:lnSpc>
              <a:buNone/>
            </a:pPr>
            <a:r>
              <a:rPr lang="en-US" sz="1781" b="1" dirty="0">
                <a:solidFill>
                  <a:srgbClr val="FFFFFF"/>
                </a:solidFill>
                <a:latin typeface="Syne" pitchFamily="34" charset="0"/>
                <a:ea typeface="Syne" pitchFamily="34" charset="-122"/>
                <a:cs typeface="Syne" pitchFamily="34" charset="-120"/>
              </a:rPr>
              <a:t>Decorators e Mixins</a:t>
            </a:r>
            <a:endParaRPr lang="en-US" sz="1781" dirty="0"/>
          </a:p>
        </p:txBody>
      </p:sp>
      <p:sp>
        <p:nvSpPr>
          <p:cNvPr id="25" name="Text 23"/>
          <p:cNvSpPr/>
          <p:nvPr/>
        </p:nvSpPr>
        <p:spPr>
          <a:xfrm>
            <a:off x="3450788" y="7551182"/>
            <a:ext cx="7728704" cy="289560"/>
          </a:xfrm>
          <a:prstGeom prst="rect">
            <a:avLst/>
          </a:prstGeom>
          <a:noFill/>
          <a:ln/>
        </p:spPr>
        <p:txBody>
          <a:bodyPr wrap="none" rtlCol="0" anchor="t"/>
          <a:lstStyle/>
          <a:p>
            <a:pPr indent="0" marL="0">
              <a:lnSpc>
                <a:spcPts val="2280"/>
              </a:lnSpc>
              <a:buNone/>
            </a:pPr>
            <a:r>
              <a:rPr lang="en-US" sz="1425" dirty="0">
                <a:solidFill>
                  <a:srgbClr val="D9E1FF"/>
                </a:solidFill>
                <a:latin typeface="Arimo" pitchFamily="34" charset="0"/>
                <a:ea typeface="Arimo" pitchFamily="34" charset="-122"/>
                <a:cs typeface="Arimo" pitchFamily="34" charset="-120"/>
              </a:rPr>
              <a:t>Aprenda sobre os poderosos recursos de decorators e mixins do TypeScript.</a:t>
            </a:r>
            <a:endParaRPr lang="en-US" sz="1425" dirty="0"/>
          </a:p>
        </p:txBody>
      </p:sp>
      <p:pic>
        <p:nvPicPr>
          <p:cNvPr id="26" name="Image 0" descr="preencoded.png">
            <a:hlinkClick r:id="rId2" tooltip=""/>
          </p:cNvPr>
          <p:cNvPicPr>
            <a:picLocks noChangeAspect="1"/>
          </p:cNvPicPr>
          <p:nvPr/>
        </p:nvPicPr>
        <p:blipFill>
          <a:blip r:embed="rId1"/>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13541573"/>
          </a:xfrm>
          <a:prstGeom prst="rect">
            <a:avLst/>
          </a:prstGeom>
          <a:solidFill>
            <a:srgbClr val="0C0A33"/>
          </a:solidFill>
          <a:ln/>
        </p:spPr>
      </p:sp>
      <p:sp>
        <p:nvSpPr>
          <p:cNvPr id="4" name="Text 2"/>
          <p:cNvSpPr/>
          <p:nvPr/>
        </p:nvSpPr>
        <p:spPr>
          <a:xfrm>
            <a:off x="3838456" y="427673"/>
            <a:ext cx="6278880" cy="486013"/>
          </a:xfrm>
          <a:prstGeom prst="rect">
            <a:avLst/>
          </a:prstGeom>
          <a:noFill/>
          <a:ln/>
        </p:spPr>
        <p:txBody>
          <a:bodyPr wrap="none" rtlCol="0" anchor="t"/>
          <a:lstStyle/>
          <a:p>
            <a:pPr indent="0" marL="0">
              <a:lnSpc>
                <a:spcPts val="3827"/>
              </a:lnSpc>
              <a:buNone/>
            </a:pPr>
            <a:r>
              <a:rPr lang="en-US" sz="3062" b="1" dirty="0">
                <a:solidFill>
                  <a:srgbClr val="FFFFFF"/>
                </a:solidFill>
                <a:latin typeface="Syne" pitchFamily="34" charset="0"/>
                <a:ea typeface="Syne" pitchFamily="34" charset="-122"/>
                <a:cs typeface="Syne" pitchFamily="34" charset="-120"/>
              </a:rPr>
              <a:t>Tipo de Dados em TypeScript</a:t>
            </a:r>
            <a:endParaRPr lang="en-US" sz="3062" dirty="0"/>
          </a:p>
        </p:txBody>
      </p:sp>
      <p:sp>
        <p:nvSpPr>
          <p:cNvPr id="5" name="Text 3"/>
          <p:cNvSpPr/>
          <p:nvPr/>
        </p:nvSpPr>
        <p:spPr>
          <a:xfrm>
            <a:off x="3838456" y="1146929"/>
            <a:ext cx="6953488" cy="994886"/>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O TypeScript é um superconjunto do JavaScript que adiciona suporte a tipos estáticos opcionais. Isso significa que você pode declarar o tipo de cada variável e função em seu código. Ter tipos estáticos permite que o TypeScript faça verificações de tipo durante a compilação, ajudando a evitar erros comuns durante o desenvolvimento.</a:t>
            </a:r>
            <a:endParaRPr lang="en-US" sz="1225" dirty="0"/>
          </a:p>
        </p:txBody>
      </p:sp>
      <p:sp>
        <p:nvSpPr>
          <p:cNvPr id="6" name="Text 4"/>
          <p:cNvSpPr/>
          <p:nvPr/>
        </p:nvSpPr>
        <p:spPr>
          <a:xfrm>
            <a:off x="3838456" y="2316718"/>
            <a:ext cx="6953488" cy="248722"/>
          </a:xfrm>
          <a:prstGeom prst="rect">
            <a:avLst/>
          </a:prstGeom>
          <a:noFill/>
          <a:ln/>
        </p:spPr>
        <p:txBody>
          <a:bodyPr wrap="non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Alguns dos tipos de dados disponíveis em TypeScript incluem:</a:t>
            </a:r>
            <a:endParaRPr lang="en-US" sz="1225" dirty="0"/>
          </a:p>
        </p:txBody>
      </p:sp>
      <p:sp>
        <p:nvSpPr>
          <p:cNvPr id="7" name="Text 5"/>
          <p:cNvSpPr/>
          <p:nvPr/>
        </p:nvSpPr>
        <p:spPr>
          <a:xfrm>
            <a:off x="4087178" y="2740343"/>
            <a:ext cx="6704767"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number:</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para valores numéricos, como inteiros e números de ponto flutuante. Por exemplo: 10, 3.14</a:t>
            </a:r>
            <a:endParaRPr lang="en-US" sz="1225" dirty="0"/>
          </a:p>
        </p:txBody>
      </p:sp>
      <p:sp>
        <p:nvSpPr>
          <p:cNvPr id="8" name="Text 6"/>
          <p:cNvSpPr/>
          <p:nvPr/>
        </p:nvSpPr>
        <p:spPr>
          <a:xfrm>
            <a:off x="4087178" y="3299936"/>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string:</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para valores de texto. Por exemplo: "Olá, mundo!"</a:t>
            </a:r>
            <a:endParaRPr lang="en-US" sz="1225" dirty="0"/>
          </a:p>
        </p:txBody>
      </p:sp>
      <p:sp>
        <p:nvSpPr>
          <p:cNvPr id="9" name="Text 7"/>
          <p:cNvSpPr/>
          <p:nvPr/>
        </p:nvSpPr>
        <p:spPr>
          <a:xfrm>
            <a:off x="4087178" y="3610808"/>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boolean:</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para valores verdadeiro ou falso. Por exemplo: true, false</a:t>
            </a:r>
            <a:endParaRPr lang="en-US" sz="1225" dirty="0"/>
          </a:p>
        </p:txBody>
      </p:sp>
      <p:sp>
        <p:nvSpPr>
          <p:cNvPr id="10" name="Text 8"/>
          <p:cNvSpPr/>
          <p:nvPr/>
        </p:nvSpPr>
        <p:spPr>
          <a:xfrm>
            <a:off x="4087178" y="3921681"/>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array:</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para coleções de valores do mesmo tipo. Por exemplo: [1, 2, 3, 4]</a:t>
            </a:r>
            <a:endParaRPr lang="en-US" sz="1225" dirty="0"/>
          </a:p>
        </p:txBody>
      </p:sp>
      <p:sp>
        <p:nvSpPr>
          <p:cNvPr id="11" name="Text 9"/>
          <p:cNvSpPr/>
          <p:nvPr/>
        </p:nvSpPr>
        <p:spPr>
          <a:xfrm>
            <a:off x="4087178" y="4232553"/>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object:</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para estruturas de dados complexas. Por exemplo: { nome: "João", idade: 25 }</a:t>
            </a:r>
            <a:endParaRPr lang="en-US" sz="1225" dirty="0"/>
          </a:p>
        </p:txBody>
      </p:sp>
      <p:sp>
        <p:nvSpPr>
          <p:cNvPr id="12" name="Text 10"/>
          <p:cNvSpPr/>
          <p:nvPr/>
        </p:nvSpPr>
        <p:spPr>
          <a:xfrm>
            <a:off x="3838456" y="4656177"/>
            <a:ext cx="6953488" cy="1243608"/>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Além desses tipos básicos, TypeScript também suporta tipos mais avançados, como uniões, interseções e tipos genéricos. As uniões permitem que uma variável possa ter diferentes tipos de valor, enquanto as interseções permitem combinar vários tipos em um único tipo. Já os tipos genéricos permitem criar funções e classes que possam trabalhar com diferentes tipos de dados de forma flexível.</a:t>
            </a:r>
            <a:endParaRPr lang="en-US" sz="1225" dirty="0"/>
          </a:p>
        </p:txBody>
      </p:sp>
      <p:sp>
        <p:nvSpPr>
          <p:cNvPr id="13" name="Text 11"/>
          <p:cNvSpPr/>
          <p:nvPr/>
        </p:nvSpPr>
        <p:spPr>
          <a:xfrm>
            <a:off x="3838456" y="6074688"/>
            <a:ext cx="6953488" cy="248722"/>
          </a:xfrm>
          <a:prstGeom prst="rect">
            <a:avLst/>
          </a:prstGeom>
          <a:noFill/>
          <a:ln/>
        </p:spPr>
        <p:txBody>
          <a:bodyPr wrap="non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Exemplo:</a:t>
            </a:r>
            <a:endParaRPr lang="en-US" sz="1225" dirty="0"/>
          </a:p>
        </p:txBody>
      </p:sp>
      <p:pic>
        <p:nvPicPr>
          <p:cNvPr id="14" name="Image 0" descr="preencoded.png">    </p:cNvPr>
          <p:cNvPicPr>
            <a:picLocks noChangeAspect="1"/>
          </p:cNvPicPr>
          <p:nvPr/>
        </p:nvPicPr>
        <p:blipFill>
          <a:blip r:embed="rId1"/>
          <a:stretch>
            <a:fillRect/>
          </a:stretch>
        </p:blipFill>
        <p:spPr>
          <a:xfrm>
            <a:off x="3838456" y="6498312"/>
            <a:ext cx="6953488" cy="6615589"/>
          </a:xfrm>
          <a:prstGeom prst="rect">
            <a:avLst/>
          </a:prstGeom>
        </p:spPr>
      </p:pic>
      <p:pic>
        <p:nvPicPr>
          <p:cNvPr id="15"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12407622"/>
          </a:xfrm>
          <a:prstGeom prst="rect">
            <a:avLst/>
          </a:prstGeom>
          <a:solidFill>
            <a:srgbClr val="0C0A33"/>
          </a:solidFill>
          <a:ln/>
        </p:spPr>
      </p:sp>
      <p:sp>
        <p:nvSpPr>
          <p:cNvPr id="4" name="Text 2"/>
          <p:cNvSpPr/>
          <p:nvPr/>
        </p:nvSpPr>
        <p:spPr>
          <a:xfrm>
            <a:off x="3838456" y="427673"/>
            <a:ext cx="4556760" cy="486013"/>
          </a:xfrm>
          <a:prstGeom prst="rect">
            <a:avLst/>
          </a:prstGeom>
          <a:noFill/>
          <a:ln/>
        </p:spPr>
        <p:txBody>
          <a:bodyPr wrap="none" rtlCol="0" anchor="t"/>
          <a:lstStyle/>
          <a:p>
            <a:pPr indent="0" marL="0">
              <a:lnSpc>
                <a:spcPts val="3827"/>
              </a:lnSpc>
              <a:buNone/>
            </a:pPr>
            <a:r>
              <a:rPr lang="en-US" sz="3062" b="1" dirty="0">
                <a:solidFill>
                  <a:srgbClr val="FFFFFF"/>
                </a:solidFill>
                <a:latin typeface="Syne" pitchFamily="34" charset="0"/>
                <a:ea typeface="Syne" pitchFamily="34" charset="-122"/>
                <a:cs typeface="Syne" pitchFamily="34" charset="-120"/>
              </a:rPr>
              <a:t>Interferências de tipo</a:t>
            </a:r>
            <a:endParaRPr lang="en-US" sz="3062" dirty="0"/>
          </a:p>
        </p:txBody>
      </p:sp>
      <p:sp>
        <p:nvSpPr>
          <p:cNvPr id="5" name="Text 3"/>
          <p:cNvSpPr/>
          <p:nvPr/>
        </p:nvSpPr>
        <p:spPr>
          <a:xfrm>
            <a:off x="4087178" y="1224677"/>
            <a:ext cx="6704767" cy="994886"/>
          </a:xfrm>
          <a:prstGeom prst="rect">
            <a:avLst/>
          </a:prstGeom>
          <a:noFill/>
          <a:ln/>
        </p:spPr>
        <p:txBody>
          <a:bodyPr wrap="square" rtlCol="0" anchor="t"/>
          <a:lstStyle/>
          <a:p>
            <a:pPr algn="l" marL="342900" indent="-342900">
              <a:lnSpc>
                <a:spcPts val="1960"/>
              </a:lnSpc>
              <a:buSzPct val="100000"/>
              <a:buChar char="•"/>
            </a:pPr>
            <a:r>
              <a:rPr lang="en-US" sz="1225" dirty="0">
                <a:solidFill>
                  <a:srgbClr val="D9E1FF"/>
                </a:solidFill>
                <a:latin typeface="Arimo" pitchFamily="34" charset="0"/>
                <a:ea typeface="Arimo" pitchFamily="34" charset="-122"/>
                <a:cs typeface="Arimo" pitchFamily="34" charset="-120"/>
              </a:rPr>
              <a:t>No TypeScript, a interferência de tipo ocorre quando você inicializa variáveis, define parâmetros de funções ou determina valores de retorno. O TypeScript é inteligente o suficiente para "inferir" o tipo de dado baseado no valor inicial que você atribui a uma variável. Aqui está um exemplo de interferência de tipo no TypeScript:</a:t>
            </a:r>
            <a:endParaRPr lang="en-US" sz="1225" dirty="0"/>
          </a:p>
        </p:txBody>
      </p:sp>
      <p:sp>
        <p:nvSpPr>
          <p:cNvPr id="6" name="Text 4"/>
          <p:cNvSpPr/>
          <p:nvPr/>
        </p:nvSpPr>
        <p:spPr>
          <a:xfrm>
            <a:off x="4087178" y="2281714"/>
            <a:ext cx="6704767" cy="497443"/>
          </a:xfrm>
          <a:prstGeom prst="rect">
            <a:avLst/>
          </a:prstGeom>
          <a:noFill/>
          <a:ln/>
        </p:spPr>
        <p:txBody>
          <a:bodyPr wrap="square" rtlCol="0" anchor="t"/>
          <a:lstStyle/>
          <a:p>
            <a:pPr algn="l" marL="342900" indent="-342900">
              <a:lnSpc>
                <a:spcPts val="1960"/>
              </a:lnSpc>
              <a:buSzPct val="100000"/>
              <a:buChar char="•"/>
            </a:pPr>
            <a:r>
              <a:rPr lang="en-US" sz="1225" dirty="0">
                <a:solidFill>
                  <a:srgbClr val="D9E1FF"/>
                </a:solidFill>
                <a:latin typeface="Arimo" pitchFamily="34" charset="0"/>
                <a:ea typeface="Arimo" pitchFamily="34" charset="-122"/>
                <a:cs typeface="Arimo" pitchFamily="34" charset="-120"/>
              </a:rPr>
              <a:t>No entanto, é importante ressaltar que as interferências de tipo não são sempre garantidas e pode haver casos em que é necessário fornecer explicitamente o tipo de uma variável.</a:t>
            </a:r>
            <a:endParaRPr lang="en-US" sz="1225" dirty="0"/>
          </a:p>
        </p:txBody>
      </p:sp>
      <p:sp>
        <p:nvSpPr>
          <p:cNvPr id="7" name="Text 5"/>
          <p:cNvSpPr/>
          <p:nvPr/>
        </p:nvSpPr>
        <p:spPr>
          <a:xfrm>
            <a:off x="4087178" y="2841308"/>
            <a:ext cx="6704767" cy="746165"/>
          </a:xfrm>
          <a:prstGeom prst="rect">
            <a:avLst/>
          </a:prstGeom>
          <a:noFill/>
          <a:ln/>
        </p:spPr>
        <p:txBody>
          <a:bodyPr wrap="square" rtlCol="0" anchor="t"/>
          <a:lstStyle/>
          <a:p>
            <a:pPr algn="l" marL="342900" indent="-342900">
              <a:lnSpc>
                <a:spcPts val="1960"/>
              </a:lnSpc>
              <a:buSzPct val="100000"/>
              <a:buChar char="•"/>
            </a:pPr>
            <a:r>
              <a:rPr lang="en-US" sz="1225" dirty="0">
                <a:solidFill>
                  <a:srgbClr val="D9E1FF"/>
                </a:solidFill>
                <a:latin typeface="Arimo" pitchFamily="34" charset="0"/>
                <a:ea typeface="Arimo" pitchFamily="34" charset="-122"/>
                <a:cs typeface="Arimo" pitchFamily="34" charset="-120"/>
              </a:rPr>
              <a:t>No geral, as interferências de tipo são uma ótima ferramenta no TypeScript para melhorar a legibilidade e manutenibilidade do código, além de proporcionar uma verificação de tipo mais rigorosa durante o processo de compilação.</a:t>
            </a:r>
            <a:endParaRPr lang="en-US" sz="1225" dirty="0"/>
          </a:p>
        </p:txBody>
      </p:sp>
      <p:sp>
        <p:nvSpPr>
          <p:cNvPr id="8" name="Text 6"/>
          <p:cNvSpPr/>
          <p:nvPr/>
        </p:nvSpPr>
        <p:spPr>
          <a:xfrm>
            <a:off x="3838456" y="3762375"/>
            <a:ext cx="6953488" cy="248722"/>
          </a:xfrm>
          <a:prstGeom prst="rect">
            <a:avLst/>
          </a:prstGeom>
          <a:noFill/>
          <a:ln/>
        </p:spPr>
        <p:txBody>
          <a:bodyPr wrap="non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Exemplo:</a:t>
            </a:r>
            <a:endParaRPr lang="en-US" sz="1225" dirty="0"/>
          </a:p>
        </p:txBody>
      </p:sp>
      <p:pic>
        <p:nvPicPr>
          <p:cNvPr id="9" name="Image 0" descr="preencoded.png">    </p:cNvPr>
          <p:cNvPicPr>
            <a:picLocks noChangeAspect="1"/>
          </p:cNvPicPr>
          <p:nvPr/>
        </p:nvPicPr>
        <p:blipFill>
          <a:blip r:embed="rId1"/>
          <a:stretch>
            <a:fillRect/>
          </a:stretch>
        </p:blipFill>
        <p:spPr>
          <a:xfrm>
            <a:off x="3838456" y="4185999"/>
            <a:ext cx="6953488" cy="3038951"/>
          </a:xfrm>
          <a:prstGeom prst="rect">
            <a:avLst/>
          </a:prstGeom>
        </p:spPr>
      </p:pic>
      <p:sp>
        <p:nvSpPr>
          <p:cNvPr id="10" name="Text 7"/>
          <p:cNvSpPr/>
          <p:nvPr/>
        </p:nvSpPr>
        <p:spPr>
          <a:xfrm>
            <a:off x="3838456" y="7399853"/>
            <a:ext cx="6953488" cy="791885"/>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No exemplo acima, o TypeScript infere o tipo de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message</a:t>
            </a:r>
            <a:pPr indent="0" marL="0">
              <a:lnSpc>
                <a:spcPts val="1960"/>
              </a:lnSpc>
              <a:buNone/>
            </a:pPr>
            <a:r>
              <a:rPr lang="en-US" sz="1225" dirty="0">
                <a:solidFill>
                  <a:srgbClr val="D9E1FF"/>
                </a:solidFill>
                <a:latin typeface="Arimo" pitchFamily="34" charset="0"/>
                <a:ea typeface="Arimo" pitchFamily="34" charset="-122"/>
                <a:cs typeface="Arimo" pitchFamily="34" charset="-120"/>
              </a:rPr>
              <a:t> como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string</a:t>
            </a:r>
            <a:pPr indent="0" marL="0">
              <a:lnSpc>
                <a:spcPts val="1960"/>
              </a:lnSpc>
              <a:buNone/>
            </a:pPr>
            <a:r>
              <a:rPr lang="en-US" sz="1225" dirty="0">
                <a:solidFill>
                  <a:srgbClr val="D9E1FF"/>
                </a:solidFill>
                <a:latin typeface="Arimo" pitchFamily="34" charset="0"/>
                <a:ea typeface="Arimo" pitchFamily="34" charset="-122"/>
                <a:cs typeface="Arimo" pitchFamily="34" charset="-120"/>
              </a:rPr>
              <a:t>,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count</a:t>
            </a:r>
            <a:pPr indent="0" marL="0">
              <a:lnSpc>
                <a:spcPts val="1960"/>
              </a:lnSpc>
              <a:buNone/>
            </a:pPr>
            <a:r>
              <a:rPr lang="en-US" sz="1225" dirty="0">
                <a:solidFill>
                  <a:srgbClr val="D9E1FF"/>
                </a:solidFill>
                <a:latin typeface="Arimo" pitchFamily="34" charset="0"/>
                <a:ea typeface="Arimo" pitchFamily="34" charset="-122"/>
                <a:cs typeface="Arimo" pitchFamily="34" charset="-120"/>
              </a:rPr>
              <a:t> como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number</a:t>
            </a:r>
            <a:pPr indent="0" marL="0">
              <a:lnSpc>
                <a:spcPts val="1960"/>
              </a:lnSpc>
              <a:buNone/>
            </a:pPr>
            <a:r>
              <a:rPr lang="en-US" sz="1225" dirty="0">
                <a:solidFill>
                  <a:srgbClr val="D9E1FF"/>
                </a:solidFill>
                <a:latin typeface="Arimo" pitchFamily="34" charset="0"/>
                <a:ea typeface="Arimo" pitchFamily="34" charset="-122"/>
                <a:cs typeface="Arimo" pitchFamily="34" charset="-120"/>
              </a:rPr>
              <a:t>, e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isActive</a:t>
            </a:r>
            <a:pPr indent="0" marL="0">
              <a:lnSpc>
                <a:spcPts val="1960"/>
              </a:lnSpc>
              <a:buNone/>
            </a:pPr>
            <a:r>
              <a:rPr lang="en-US" sz="1225" dirty="0">
                <a:solidFill>
                  <a:srgbClr val="D9E1FF"/>
                </a:solidFill>
                <a:latin typeface="Arimo" pitchFamily="34" charset="0"/>
                <a:ea typeface="Arimo" pitchFamily="34" charset="-122"/>
                <a:cs typeface="Arimo" pitchFamily="34" charset="-120"/>
              </a:rPr>
              <a:t> como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boolean</a:t>
            </a:r>
            <a:pPr indent="0" marL="0">
              <a:lnSpc>
                <a:spcPts val="1960"/>
              </a:lnSpc>
              <a:buNone/>
            </a:pPr>
            <a:r>
              <a:rPr lang="en-US" sz="1225" dirty="0">
                <a:solidFill>
                  <a:srgbClr val="D9E1FF"/>
                </a:solidFill>
                <a:latin typeface="Arimo" pitchFamily="34" charset="0"/>
                <a:ea typeface="Arimo" pitchFamily="34" charset="-122"/>
                <a:cs typeface="Arimo" pitchFamily="34" charset="-120"/>
              </a:rPr>
              <a:t> baseado nos valores que lhes foram atribuídos. Da mesma forma, para a função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multiply</a:t>
            </a:r>
            <a:pPr indent="0" marL="0">
              <a:lnSpc>
                <a:spcPts val="1960"/>
              </a:lnSpc>
              <a:buNone/>
            </a:pPr>
            <a:r>
              <a:rPr lang="en-US" sz="1225" dirty="0">
                <a:solidFill>
                  <a:srgbClr val="D9E1FF"/>
                </a:solidFill>
                <a:latin typeface="Arimo" pitchFamily="34" charset="0"/>
                <a:ea typeface="Arimo" pitchFamily="34" charset="-122"/>
                <a:cs typeface="Arimo" pitchFamily="34" charset="-120"/>
              </a:rPr>
              <a:t>, TypeScript infere que os parâmetros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x</a:t>
            </a:r>
            <a:pPr indent="0" marL="0">
              <a:lnSpc>
                <a:spcPts val="1960"/>
              </a:lnSpc>
              <a:buNone/>
            </a:pPr>
            <a:r>
              <a:rPr lang="en-US" sz="1225" dirty="0">
                <a:solidFill>
                  <a:srgbClr val="D9E1FF"/>
                </a:solidFill>
                <a:latin typeface="Arimo" pitchFamily="34" charset="0"/>
                <a:ea typeface="Arimo" pitchFamily="34" charset="-122"/>
                <a:cs typeface="Arimo" pitchFamily="34" charset="-120"/>
              </a:rPr>
              <a:t> e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y</a:t>
            </a:r>
            <a:pPr indent="0" marL="0">
              <a:lnSpc>
                <a:spcPts val="1960"/>
              </a:lnSpc>
              <a:buNone/>
            </a:pPr>
            <a:r>
              <a:rPr lang="en-US" sz="1225" dirty="0">
                <a:solidFill>
                  <a:srgbClr val="D9E1FF"/>
                </a:solidFill>
                <a:latin typeface="Arimo" pitchFamily="34" charset="0"/>
                <a:ea typeface="Arimo" pitchFamily="34" charset="-122"/>
                <a:cs typeface="Arimo" pitchFamily="34" charset="-120"/>
              </a:rPr>
              <a:t> e o valor de retorno são do tipo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number</a:t>
            </a:r>
            <a:pPr indent="0" marL="0">
              <a:lnSpc>
                <a:spcPts val="1960"/>
              </a:lnSpc>
              <a:buNone/>
            </a:pPr>
            <a:r>
              <a:rPr lang="en-US" sz="1225" dirty="0">
                <a:solidFill>
                  <a:srgbClr val="D9E1FF"/>
                </a:solidFill>
                <a:latin typeface="Arimo" pitchFamily="34" charset="0"/>
                <a:ea typeface="Arimo" pitchFamily="34" charset="-122"/>
                <a:cs typeface="Arimo" pitchFamily="34" charset="-120"/>
              </a:rPr>
              <a:t>.</a:t>
            </a:r>
            <a:endParaRPr lang="en-US" sz="1225" dirty="0"/>
          </a:p>
        </p:txBody>
      </p:sp>
      <p:sp>
        <p:nvSpPr>
          <p:cNvPr id="11" name="Text 8"/>
          <p:cNvSpPr/>
          <p:nvPr/>
        </p:nvSpPr>
        <p:spPr>
          <a:xfrm>
            <a:off x="3838456" y="8366641"/>
            <a:ext cx="6953488" cy="497443"/>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Quando você usa arrays ou objetos, o TypeScript também é capaz de inferir os tipos de seus elementos ou propriedades:</a:t>
            </a:r>
            <a:endParaRPr lang="en-US" sz="1225" dirty="0"/>
          </a:p>
        </p:txBody>
      </p:sp>
      <p:pic>
        <p:nvPicPr>
          <p:cNvPr id="12" name="Image 1" descr="preencoded.png">    </p:cNvPr>
          <p:cNvPicPr>
            <a:picLocks noChangeAspect="1"/>
          </p:cNvPicPr>
          <p:nvPr/>
        </p:nvPicPr>
        <p:blipFill>
          <a:blip r:embed="rId2"/>
          <a:stretch>
            <a:fillRect/>
          </a:stretch>
        </p:blipFill>
        <p:spPr>
          <a:xfrm>
            <a:off x="3838456" y="9038987"/>
            <a:ext cx="6953488" cy="2940963"/>
          </a:xfrm>
          <a:prstGeom prst="rect">
            <a:avLst/>
          </a:prstGeom>
        </p:spPr>
      </p:pic>
      <p:pic>
        <p:nvPicPr>
          <p:cNvPr id="13"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22469237"/>
          </a:xfrm>
          <a:prstGeom prst="rect">
            <a:avLst/>
          </a:prstGeom>
          <a:solidFill>
            <a:srgbClr val="0C0A33"/>
          </a:solidFill>
          <a:ln/>
        </p:spPr>
      </p:sp>
      <p:pic>
        <p:nvPicPr>
          <p:cNvPr id="4" name="Image 0" descr="preencoded.png">    </p:cNvPr>
          <p:cNvPicPr>
            <a:picLocks noChangeAspect="1"/>
          </p:cNvPicPr>
          <p:nvPr/>
        </p:nvPicPr>
        <p:blipFill>
          <a:blip r:embed="rId1"/>
          <a:stretch>
            <a:fillRect/>
          </a:stretch>
        </p:blipFill>
        <p:spPr>
          <a:xfrm>
            <a:off x="0" y="0"/>
            <a:ext cx="14630400" cy="22469237"/>
          </a:xfrm>
          <a:prstGeom prst="rect">
            <a:avLst/>
          </a:prstGeom>
        </p:spPr>
      </p:pic>
      <p:sp>
        <p:nvSpPr>
          <p:cNvPr id="5" name="Shape 2"/>
          <p:cNvSpPr/>
          <p:nvPr/>
        </p:nvSpPr>
        <p:spPr>
          <a:xfrm>
            <a:off x="0" y="0"/>
            <a:ext cx="14630400" cy="22469237"/>
          </a:xfrm>
          <a:prstGeom prst="rect">
            <a:avLst/>
          </a:prstGeom>
          <a:solidFill>
            <a:srgbClr val="0C0A33">
              <a:alpha val="80000"/>
            </a:srgbClr>
          </a:solidFill>
          <a:ln/>
        </p:spPr>
      </p:sp>
      <p:sp>
        <p:nvSpPr>
          <p:cNvPr id="6" name="Text 3"/>
          <p:cNvSpPr/>
          <p:nvPr/>
        </p:nvSpPr>
        <p:spPr>
          <a:xfrm>
            <a:off x="3838456" y="427673"/>
            <a:ext cx="3110746" cy="486013"/>
          </a:xfrm>
          <a:prstGeom prst="rect">
            <a:avLst/>
          </a:prstGeom>
          <a:noFill/>
          <a:ln/>
        </p:spPr>
        <p:txBody>
          <a:bodyPr wrap="none" rtlCol="0" anchor="t"/>
          <a:lstStyle/>
          <a:p>
            <a:pPr indent="0" marL="0">
              <a:lnSpc>
                <a:spcPts val="3827"/>
              </a:lnSpc>
              <a:buNone/>
            </a:pPr>
            <a:r>
              <a:rPr lang="en-US" sz="3062" b="1" dirty="0">
                <a:solidFill>
                  <a:srgbClr val="FFFFFF"/>
                </a:solidFill>
                <a:latin typeface="Syne" pitchFamily="34" charset="0"/>
                <a:ea typeface="Syne" pitchFamily="34" charset="-122"/>
                <a:cs typeface="Syne" pitchFamily="34" charset="-120"/>
              </a:rPr>
              <a:t>Modularidade</a:t>
            </a:r>
            <a:endParaRPr lang="en-US" sz="3062" dirty="0"/>
          </a:p>
        </p:txBody>
      </p:sp>
      <p:sp>
        <p:nvSpPr>
          <p:cNvPr id="7" name="Text 4"/>
          <p:cNvSpPr/>
          <p:nvPr/>
        </p:nvSpPr>
        <p:spPr>
          <a:xfrm>
            <a:off x="3838456" y="1146929"/>
            <a:ext cx="6953488" cy="994886"/>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Modularidade é um conceito fundamental na engenharia de software, especialmente importante quando você está lidando com projetos de grande escala. Em TypeScript, modularidade refere-se à capacidade de organizar o código em pequenas unidades independentes, conhecidas como módulos, que podem ser desenvolvidas, testadas, depuradas e mantidas de forma isolada.</a:t>
            </a:r>
            <a:endParaRPr lang="en-US" sz="1225" dirty="0"/>
          </a:p>
        </p:txBody>
      </p:sp>
      <p:sp>
        <p:nvSpPr>
          <p:cNvPr id="8" name="Text 5"/>
          <p:cNvSpPr/>
          <p:nvPr/>
        </p:nvSpPr>
        <p:spPr>
          <a:xfrm>
            <a:off x="3838456" y="2316718"/>
            <a:ext cx="6953488" cy="994886"/>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Como um programador sênior, gostaria de lhe passar a sabedoria de que "dividir para conquistar" não é apenas uma estratégia de batalha, mas também um princípio sólido de programação. Isso significa dividir um grande problema (ou aplicação) em partes menores e mais gerenciáveis que são mais fáceis de entender e manter.</a:t>
            </a:r>
            <a:endParaRPr lang="en-US" sz="1225" dirty="0"/>
          </a:p>
        </p:txBody>
      </p:sp>
      <p:sp>
        <p:nvSpPr>
          <p:cNvPr id="9" name="Text 6"/>
          <p:cNvSpPr/>
          <p:nvPr/>
        </p:nvSpPr>
        <p:spPr>
          <a:xfrm>
            <a:off x="3838456" y="3544848"/>
            <a:ext cx="3642360" cy="291703"/>
          </a:xfrm>
          <a:prstGeom prst="rect">
            <a:avLst/>
          </a:prstGeom>
          <a:noFill/>
          <a:ln/>
        </p:spPr>
        <p:txBody>
          <a:bodyPr wrap="none" rtlCol="0" anchor="t"/>
          <a:lstStyle/>
          <a:p>
            <a:pPr indent="0" marL="0">
              <a:lnSpc>
                <a:spcPts val="2296"/>
              </a:lnSpc>
              <a:buNone/>
            </a:pPr>
            <a:r>
              <a:rPr lang="en-US" sz="1837" b="1" dirty="0">
                <a:solidFill>
                  <a:srgbClr val="FFFFFF"/>
                </a:solidFill>
                <a:latin typeface="Syne" pitchFamily="34" charset="0"/>
                <a:ea typeface="Syne" pitchFamily="34" charset="-122"/>
                <a:cs typeface="Syne" pitchFamily="34" charset="-120"/>
              </a:rPr>
              <a:t>Vantagens da Modularidade</a:t>
            </a:r>
            <a:endParaRPr lang="en-US" sz="1837" dirty="0"/>
          </a:p>
        </p:txBody>
      </p:sp>
      <p:sp>
        <p:nvSpPr>
          <p:cNvPr id="10" name="Text 7"/>
          <p:cNvSpPr/>
          <p:nvPr/>
        </p:nvSpPr>
        <p:spPr>
          <a:xfrm>
            <a:off x="4087178" y="4069794"/>
            <a:ext cx="6704767"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Manutenção</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Cada módulo é independente, então mudanças em um módulo específico são menos propensas a afetar outros.</a:t>
            </a:r>
            <a:endParaRPr lang="en-US" sz="1225" dirty="0"/>
          </a:p>
        </p:txBody>
      </p:sp>
      <p:sp>
        <p:nvSpPr>
          <p:cNvPr id="11" name="Text 8"/>
          <p:cNvSpPr/>
          <p:nvPr/>
        </p:nvSpPr>
        <p:spPr>
          <a:xfrm>
            <a:off x="4087178" y="4629388"/>
            <a:ext cx="6704767"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Reusabilidade</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Módulos podem ser reutilizados em diferentes partes do seu projeto ou em projetos futuros.</a:t>
            </a:r>
            <a:endParaRPr lang="en-US" sz="1225" dirty="0"/>
          </a:p>
        </p:txBody>
      </p:sp>
      <p:sp>
        <p:nvSpPr>
          <p:cNvPr id="12" name="Text 9"/>
          <p:cNvSpPr/>
          <p:nvPr/>
        </p:nvSpPr>
        <p:spPr>
          <a:xfrm>
            <a:off x="4087178" y="5188982"/>
            <a:ext cx="6704767" cy="497443"/>
          </a:xfrm>
          <a:prstGeom prst="rect">
            <a:avLst/>
          </a:prstGeom>
          <a:noFill/>
          <a:ln/>
        </p:spPr>
        <p:txBody>
          <a:bodyPr wrap="squar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Escopo</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Variáveis e funções definidas em um módulo não poluem o escopo global. Elas só são acessíveis onde você explicitamente as importa.</a:t>
            </a:r>
            <a:endParaRPr lang="en-US" sz="1225" dirty="0"/>
          </a:p>
        </p:txBody>
      </p:sp>
      <p:sp>
        <p:nvSpPr>
          <p:cNvPr id="13" name="Text 10"/>
          <p:cNvSpPr/>
          <p:nvPr/>
        </p:nvSpPr>
        <p:spPr>
          <a:xfrm>
            <a:off x="3838456" y="5919668"/>
            <a:ext cx="4556760" cy="291703"/>
          </a:xfrm>
          <a:prstGeom prst="rect">
            <a:avLst/>
          </a:prstGeom>
          <a:noFill/>
          <a:ln/>
        </p:spPr>
        <p:txBody>
          <a:bodyPr wrap="none" rtlCol="0" anchor="t"/>
          <a:lstStyle/>
          <a:p>
            <a:pPr indent="0" marL="0">
              <a:lnSpc>
                <a:spcPts val="2296"/>
              </a:lnSpc>
              <a:buNone/>
            </a:pPr>
            <a:r>
              <a:rPr lang="en-US" sz="1837" b="1" dirty="0">
                <a:solidFill>
                  <a:srgbClr val="FFFFFF"/>
                </a:solidFill>
                <a:latin typeface="Syne" pitchFamily="34" charset="0"/>
                <a:ea typeface="Syne" pitchFamily="34" charset="-122"/>
                <a:cs typeface="Syne" pitchFamily="34" charset="-120"/>
              </a:rPr>
              <a:t>Como Criar Módulos em TypeScript</a:t>
            </a:r>
            <a:endParaRPr lang="en-US" sz="1837" dirty="0"/>
          </a:p>
        </p:txBody>
      </p:sp>
      <p:sp>
        <p:nvSpPr>
          <p:cNvPr id="14" name="Text 11"/>
          <p:cNvSpPr/>
          <p:nvPr/>
        </p:nvSpPr>
        <p:spPr>
          <a:xfrm>
            <a:off x="3838456" y="6444615"/>
            <a:ext cx="6953488" cy="746165"/>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Em TypeScript, cada arquivo é considerado um módulo quando contém pelo menos uma importação ou exportação. Aqui está um exemplo de como podemos criar um módulo para uma aplicação de e-commerce:</a:t>
            </a:r>
            <a:endParaRPr lang="en-US" sz="1225" dirty="0"/>
          </a:p>
        </p:txBody>
      </p:sp>
      <p:pic>
        <p:nvPicPr>
          <p:cNvPr id="15" name="Image 1" descr="preencoded.png">    </p:cNvPr>
          <p:cNvPicPr>
            <a:picLocks noChangeAspect="1"/>
          </p:cNvPicPr>
          <p:nvPr/>
        </p:nvPicPr>
        <p:blipFill>
          <a:blip r:embed="rId2"/>
          <a:stretch>
            <a:fillRect/>
          </a:stretch>
        </p:blipFill>
        <p:spPr>
          <a:xfrm>
            <a:off x="3838456" y="7365683"/>
            <a:ext cx="6953488" cy="2845832"/>
          </a:xfrm>
          <a:prstGeom prst="rect">
            <a:avLst/>
          </a:prstGeom>
        </p:spPr>
      </p:pic>
      <p:sp>
        <p:nvSpPr>
          <p:cNvPr id="16" name="Text 12"/>
          <p:cNvSpPr/>
          <p:nvPr/>
        </p:nvSpPr>
        <p:spPr>
          <a:xfrm>
            <a:off x="3838456" y="10386417"/>
            <a:ext cx="6953488" cy="512683"/>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No arquivo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product.ts</a:t>
            </a:r>
            <a:pPr indent="0" marL="0">
              <a:lnSpc>
                <a:spcPts val="1960"/>
              </a:lnSpc>
              <a:buNone/>
            </a:pPr>
            <a:r>
              <a:rPr lang="en-US" sz="1225" dirty="0">
                <a:solidFill>
                  <a:srgbClr val="D9E1FF"/>
                </a:solidFill>
                <a:latin typeface="Arimo" pitchFamily="34" charset="0"/>
                <a:ea typeface="Arimo" pitchFamily="34" charset="-122"/>
                <a:cs typeface="Arimo" pitchFamily="34" charset="-120"/>
              </a:rPr>
              <a:t>, definimos uma interface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Product</a:t>
            </a:r>
            <a:pPr indent="0" marL="0">
              <a:lnSpc>
                <a:spcPts val="1960"/>
              </a:lnSpc>
              <a:buNone/>
            </a:pPr>
            <a:r>
              <a:rPr lang="en-US" sz="1225" dirty="0">
                <a:solidFill>
                  <a:srgbClr val="D9E1FF"/>
                </a:solidFill>
                <a:latin typeface="Arimo" pitchFamily="34" charset="0"/>
                <a:ea typeface="Arimo" pitchFamily="34" charset="-122"/>
                <a:cs typeface="Arimo" pitchFamily="34" charset="-120"/>
              </a:rPr>
              <a:t> e uma função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calculateDiscount</a:t>
            </a:r>
            <a:pPr indent="0" marL="0">
              <a:lnSpc>
                <a:spcPts val="1960"/>
              </a:lnSpc>
              <a:buNone/>
            </a:pPr>
            <a:r>
              <a:rPr lang="en-US" sz="1225" dirty="0">
                <a:solidFill>
                  <a:srgbClr val="D9E1FF"/>
                </a:solidFill>
                <a:latin typeface="Arimo" pitchFamily="34" charset="0"/>
                <a:ea typeface="Arimo" pitchFamily="34" charset="-122"/>
                <a:cs typeface="Arimo" pitchFamily="34" charset="-120"/>
              </a:rPr>
              <a:t>. Estamos exportando ambos, o que os torna acessíveis em outros módulos que importam este.</a:t>
            </a:r>
            <a:endParaRPr lang="en-US" sz="1225" dirty="0"/>
          </a:p>
        </p:txBody>
      </p:sp>
      <p:sp>
        <p:nvSpPr>
          <p:cNvPr id="17" name="Text 13"/>
          <p:cNvSpPr/>
          <p:nvPr/>
        </p:nvSpPr>
        <p:spPr>
          <a:xfrm>
            <a:off x="3838456" y="11074003"/>
            <a:ext cx="6953488" cy="248722"/>
          </a:xfrm>
          <a:prstGeom prst="rect">
            <a:avLst/>
          </a:prstGeom>
          <a:noFill/>
          <a:ln/>
        </p:spPr>
        <p:txBody>
          <a:bodyPr wrap="non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Agora, vamos usar estes membros exportados em outro módulo:</a:t>
            </a:r>
            <a:endParaRPr lang="en-US" sz="1225" dirty="0"/>
          </a:p>
        </p:txBody>
      </p:sp>
      <p:pic>
        <p:nvPicPr>
          <p:cNvPr id="18" name="Image 2" descr="preencoded.png">    </p:cNvPr>
          <p:cNvPicPr>
            <a:picLocks noChangeAspect="1"/>
          </p:cNvPicPr>
          <p:nvPr/>
        </p:nvPicPr>
        <p:blipFill>
          <a:blip r:embed="rId3"/>
          <a:stretch>
            <a:fillRect/>
          </a:stretch>
        </p:blipFill>
        <p:spPr>
          <a:xfrm>
            <a:off x="3838456" y="11497628"/>
            <a:ext cx="6953488" cy="3376255"/>
          </a:xfrm>
          <a:prstGeom prst="rect">
            <a:avLst/>
          </a:prstGeom>
        </p:spPr>
      </p:pic>
      <p:sp>
        <p:nvSpPr>
          <p:cNvPr id="19" name="Text 14"/>
          <p:cNvSpPr/>
          <p:nvPr/>
        </p:nvSpPr>
        <p:spPr>
          <a:xfrm>
            <a:off x="3838456" y="15048786"/>
            <a:ext cx="6953488" cy="527923"/>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No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cart.ts</a:t>
            </a:r>
            <a:pPr indent="0" marL="0">
              <a:lnSpc>
                <a:spcPts val="1960"/>
              </a:lnSpc>
              <a:buNone/>
            </a:pPr>
            <a:r>
              <a:rPr lang="en-US" sz="1225" dirty="0">
                <a:solidFill>
                  <a:srgbClr val="D9E1FF"/>
                </a:solidFill>
                <a:latin typeface="Arimo" pitchFamily="34" charset="0"/>
                <a:ea typeface="Arimo" pitchFamily="34" charset="-122"/>
                <a:cs typeface="Arimo" pitchFamily="34" charset="-120"/>
              </a:rPr>
              <a:t>, importamos a interface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Product</a:t>
            </a:r>
            <a:pPr indent="0" marL="0">
              <a:lnSpc>
                <a:spcPts val="1960"/>
              </a:lnSpc>
              <a:buNone/>
            </a:pPr>
            <a:r>
              <a:rPr lang="en-US" sz="1225" dirty="0">
                <a:solidFill>
                  <a:srgbClr val="D9E1FF"/>
                </a:solidFill>
                <a:latin typeface="Arimo" pitchFamily="34" charset="0"/>
                <a:ea typeface="Arimo" pitchFamily="34" charset="-122"/>
                <a:cs typeface="Arimo" pitchFamily="34" charset="-120"/>
              </a:rPr>
              <a:t> e a função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calculateDiscount</a:t>
            </a:r>
            <a:pPr indent="0" marL="0">
              <a:lnSpc>
                <a:spcPts val="1960"/>
              </a:lnSpc>
              <a:buNone/>
            </a:pPr>
            <a:r>
              <a:rPr lang="en-US" sz="1225" dirty="0">
                <a:solidFill>
                  <a:srgbClr val="D9E1FF"/>
                </a:solidFill>
                <a:latin typeface="Arimo" pitchFamily="34" charset="0"/>
                <a:ea typeface="Arimo" pitchFamily="34" charset="-122"/>
                <a:cs typeface="Arimo" pitchFamily="34" charset="-120"/>
              </a:rPr>
              <a:t> do módulo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product.ts</a:t>
            </a:r>
            <a:pPr indent="0" marL="0">
              <a:lnSpc>
                <a:spcPts val="1960"/>
              </a:lnSpc>
              <a:buNone/>
            </a:pPr>
            <a:r>
              <a:rPr lang="en-US" sz="1225" dirty="0">
                <a:solidFill>
                  <a:srgbClr val="D9E1FF"/>
                </a:solidFill>
                <a:latin typeface="Arimo" pitchFamily="34" charset="0"/>
                <a:ea typeface="Arimo" pitchFamily="34" charset="-122"/>
                <a:cs typeface="Arimo" pitchFamily="34" charset="-120"/>
              </a:rPr>
              <a:t>. Em seguida, criamos e exportamos uma classe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Cart</a:t>
            </a:r>
            <a:pPr indent="0" marL="0">
              <a:lnSpc>
                <a:spcPts val="1960"/>
              </a:lnSpc>
              <a:buNone/>
            </a:pPr>
            <a:r>
              <a:rPr lang="en-US" sz="1225" dirty="0">
                <a:solidFill>
                  <a:srgbClr val="D9E1FF"/>
                </a:solidFill>
                <a:latin typeface="Arimo" pitchFamily="34" charset="0"/>
                <a:ea typeface="Arimo" pitchFamily="34" charset="-122"/>
                <a:cs typeface="Arimo" pitchFamily="34" charset="-120"/>
              </a:rPr>
              <a:t> que utiliza essas importações.</a:t>
            </a:r>
            <a:endParaRPr lang="en-US" sz="1225" dirty="0"/>
          </a:p>
        </p:txBody>
      </p:sp>
      <p:sp>
        <p:nvSpPr>
          <p:cNvPr id="20" name="Text 15"/>
          <p:cNvSpPr/>
          <p:nvPr/>
        </p:nvSpPr>
        <p:spPr>
          <a:xfrm>
            <a:off x="3838456" y="15809952"/>
            <a:ext cx="2712720" cy="291703"/>
          </a:xfrm>
          <a:prstGeom prst="rect">
            <a:avLst/>
          </a:prstGeom>
          <a:noFill/>
          <a:ln/>
        </p:spPr>
        <p:txBody>
          <a:bodyPr wrap="none" rtlCol="0" anchor="t"/>
          <a:lstStyle/>
          <a:p>
            <a:pPr indent="0" marL="0">
              <a:lnSpc>
                <a:spcPts val="2296"/>
              </a:lnSpc>
              <a:buNone/>
            </a:pPr>
            <a:r>
              <a:rPr lang="en-US" sz="1837" b="1" dirty="0">
                <a:solidFill>
                  <a:srgbClr val="FFFFFF"/>
                </a:solidFill>
                <a:latin typeface="Syne" pitchFamily="34" charset="0"/>
                <a:ea typeface="Syne" pitchFamily="34" charset="-122"/>
                <a:cs typeface="Syne" pitchFamily="34" charset="-120"/>
              </a:rPr>
              <a:t>Importando Módulos</a:t>
            </a:r>
            <a:endParaRPr lang="en-US" sz="1837" dirty="0"/>
          </a:p>
        </p:txBody>
      </p:sp>
      <p:sp>
        <p:nvSpPr>
          <p:cNvPr id="21" name="Text 16"/>
          <p:cNvSpPr/>
          <p:nvPr/>
        </p:nvSpPr>
        <p:spPr>
          <a:xfrm>
            <a:off x="3838456" y="16334899"/>
            <a:ext cx="6953488" cy="512683"/>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Você pode importar um módulo inteiro ou partes específicas de um módulo. Vamos dizer que temos um módulo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utils.ts</a:t>
            </a:r>
            <a:pPr indent="0" marL="0">
              <a:lnSpc>
                <a:spcPts val="1960"/>
              </a:lnSpc>
              <a:buNone/>
            </a:pPr>
            <a:r>
              <a:rPr lang="en-US" sz="1225" dirty="0">
                <a:solidFill>
                  <a:srgbClr val="D9E1FF"/>
                </a:solidFill>
                <a:latin typeface="Arimo" pitchFamily="34" charset="0"/>
                <a:ea typeface="Arimo" pitchFamily="34" charset="-122"/>
                <a:cs typeface="Arimo" pitchFamily="34" charset="-120"/>
              </a:rPr>
              <a:t> e queremos importar apenas uma função específica dele:</a:t>
            </a:r>
            <a:endParaRPr lang="en-US" sz="1225" dirty="0"/>
          </a:p>
        </p:txBody>
      </p:sp>
      <p:pic>
        <p:nvPicPr>
          <p:cNvPr id="22" name="Image 3" descr="preencoded.png">    </p:cNvPr>
          <p:cNvPicPr>
            <a:picLocks noChangeAspect="1"/>
          </p:cNvPicPr>
          <p:nvPr/>
        </p:nvPicPr>
        <p:blipFill>
          <a:blip r:embed="rId4"/>
          <a:stretch>
            <a:fillRect/>
          </a:stretch>
        </p:blipFill>
        <p:spPr>
          <a:xfrm>
            <a:off x="3838456" y="17022485"/>
            <a:ext cx="6953488" cy="3806547"/>
          </a:xfrm>
          <a:prstGeom prst="rect">
            <a:avLst/>
          </a:prstGeom>
        </p:spPr>
      </p:pic>
      <p:sp>
        <p:nvSpPr>
          <p:cNvPr id="23" name="Text 17"/>
          <p:cNvSpPr/>
          <p:nvPr/>
        </p:nvSpPr>
        <p:spPr>
          <a:xfrm>
            <a:off x="3838456" y="21003935"/>
            <a:ext cx="6953488" cy="512683"/>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Aqui, apenas a função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calculateTax</a:t>
            </a:r>
            <a:pPr indent="0" marL="0">
              <a:lnSpc>
                <a:spcPts val="1960"/>
              </a:lnSpc>
              <a:buNone/>
            </a:pPr>
            <a:r>
              <a:rPr lang="en-US" sz="1225" dirty="0">
                <a:solidFill>
                  <a:srgbClr val="D9E1FF"/>
                </a:solidFill>
                <a:latin typeface="Arimo" pitchFamily="34" charset="0"/>
                <a:ea typeface="Arimo" pitchFamily="34" charset="-122"/>
                <a:cs typeface="Arimo" pitchFamily="34" charset="-120"/>
              </a:rPr>
              <a:t> foi importada e utilizada para calcular o valor final do pedido, demonstrando como você pode importar apenas o que é necessário.</a:t>
            </a:r>
            <a:endParaRPr lang="en-US" sz="1225" dirty="0"/>
          </a:p>
        </p:txBody>
      </p:sp>
      <p:sp>
        <p:nvSpPr>
          <p:cNvPr id="24" name="Text 18"/>
          <p:cNvSpPr/>
          <p:nvPr/>
        </p:nvSpPr>
        <p:spPr>
          <a:xfrm>
            <a:off x="3838456" y="21749861"/>
            <a:ext cx="1866424" cy="291703"/>
          </a:xfrm>
          <a:prstGeom prst="rect">
            <a:avLst/>
          </a:prstGeom>
          <a:noFill/>
          <a:ln/>
        </p:spPr>
        <p:txBody>
          <a:bodyPr wrap="none" rtlCol="0" anchor="t"/>
          <a:lstStyle/>
          <a:p>
            <a:pPr indent="0" marL="0">
              <a:lnSpc>
                <a:spcPts val="2296"/>
              </a:lnSpc>
              <a:buNone/>
            </a:pPr>
            <a:endParaRPr lang="en-US" sz="1837" dirty="0"/>
          </a:p>
        </p:txBody>
      </p:sp>
      <p:pic>
        <p:nvPicPr>
          <p:cNvPr id="25" name="Image 4" descr="preencoded.png">
            <a:hlinkClick r:id="rId6" tooltip=""/>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14462284"/>
          </a:xfrm>
          <a:prstGeom prst="rect">
            <a:avLst/>
          </a:prstGeom>
          <a:solidFill>
            <a:srgbClr val="0C0A33"/>
          </a:solidFill>
          <a:ln/>
        </p:spPr>
      </p:sp>
      <p:sp>
        <p:nvSpPr>
          <p:cNvPr id="4" name="Text 2"/>
          <p:cNvSpPr/>
          <p:nvPr/>
        </p:nvSpPr>
        <p:spPr>
          <a:xfrm>
            <a:off x="3838456" y="427673"/>
            <a:ext cx="6953488" cy="1166336"/>
          </a:xfrm>
          <a:prstGeom prst="rect">
            <a:avLst/>
          </a:prstGeom>
          <a:noFill/>
          <a:ln/>
        </p:spPr>
        <p:txBody>
          <a:bodyPr wrap="square" rtlCol="0" anchor="t"/>
          <a:lstStyle/>
          <a:p>
            <a:pPr indent="0" marL="0">
              <a:lnSpc>
                <a:spcPts val="4593"/>
              </a:lnSpc>
              <a:buNone/>
            </a:pPr>
            <a:r>
              <a:rPr lang="en-US" sz="3674" b="1" dirty="0">
                <a:solidFill>
                  <a:srgbClr val="FFFFFF"/>
                </a:solidFill>
                <a:latin typeface="Syne" pitchFamily="34" charset="0"/>
                <a:ea typeface="Syne" pitchFamily="34" charset="-122"/>
                <a:cs typeface="Syne" pitchFamily="34" charset="-120"/>
              </a:rPr>
              <a:t>Autocomplete no TypeScript</a:t>
            </a:r>
            <a:endParaRPr lang="en-US" sz="3674" dirty="0"/>
          </a:p>
        </p:txBody>
      </p:sp>
      <p:sp>
        <p:nvSpPr>
          <p:cNvPr id="5" name="Text 3"/>
          <p:cNvSpPr/>
          <p:nvPr/>
        </p:nvSpPr>
        <p:spPr>
          <a:xfrm>
            <a:off x="3838456" y="1905000"/>
            <a:ext cx="6953488" cy="994886"/>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Autocomplete, ou autocompletar, é uma característica das modernas ferramentas de desenvolvimento que facilita e acelera a escrita de código ao prever e completar automaticamente o que você está digitando. No TypeScript, isso é especialmente poderoso devido ao sistema de tipos do idioma.</a:t>
            </a:r>
            <a:endParaRPr lang="en-US" sz="1225" dirty="0"/>
          </a:p>
        </p:txBody>
      </p:sp>
      <p:sp>
        <p:nvSpPr>
          <p:cNvPr id="6" name="Text 4"/>
          <p:cNvSpPr/>
          <p:nvPr/>
        </p:nvSpPr>
        <p:spPr>
          <a:xfrm>
            <a:off x="3838456" y="3074789"/>
            <a:ext cx="6953488" cy="1243608"/>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Ao trabalhar com TypeScript, você se beneficia imediatamente do autocompletar devido ao tipo de análises realizadas pelo compilador. Por exemplo, se você tem uma interface ou tipo definido, o editor pode sugerir propriedades ou métodos assim que você começar a digitar. Isso não só economiza tempo, mas também reduz a possibilidade de erros de digitação e ajuda na descoberta de APIs.</a:t>
            </a:r>
            <a:endParaRPr lang="en-US" sz="1225" dirty="0"/>
          </a:p>
        </p:txBody>
      </p:sp>
      <p:pic>
        <p:nvPicPr>
          <p:cNvPr id="7" name="Image 0" descr="preencoded.png">    </p:cNvPr>
          <p:cNvPicPr>
            <a:picLocks noChangeAspect="1"/>
          </p:cNvPicPr>
          <p:nvPr/>
        </p:nvPicPr>
        <p:blipFill>
          <a:blip r:embed="rId1"/>
          <a:stretch>
            <a:fillRect/>
          </a:stretch>
        </p:blipFill>
        <p:spPr>
          <a:xfrm>
            <a:off x="3838456" y="4493300"/>
            <a:ext cx="6953488" cy="2436852"/>
          </a:xfrm>
          <a:prstGeom prst="rect">
            <a:avLst/>
          </a:prstGeom>
        </p:spPr>
      </p:pic>
      <p:sp>
        <p:nvSpPr>
          <p:cNvPr id="8" name="Text 5"/>
          <p:cNvSpPr/>
          <p:nvPr/>
        </p:nvSpPr>
        <p:spPr>
          <a:xfrm>
            <a:off x="3838456" y="7163395"/>
            <a:ext cx="1866424" cy="291703"/>
          </a:xfrm>
          <a:prstGeom prst="rect">
            <a:avLst/>
          </a:prstGeom>
          <a:noFill/>
          <a:ln/>
        </p:spPr>
        <p:txBody>
          <a:bodyPr wrap="none" rtlCol="0" anchor="t"/>
          <a:lstStyle/>
          <a:p>
            <a:pPr indent="0" marL="0">
              <a:lnSpc>
                <a:spcPts val="2296"/>
              </a:lnSpc>
              <a:buNone/>
            </a:pPr>
            <a:r>
              <a:rPr lang="en-US" sz="1837" b="1" dirty="0">
                <a:solidFill>
                  <a:srgbClr val="FFFFFF"/>
                </a:solidFill>
                <a:latin typeface="Syne" pitchFamily="34" charset="0"/>
                <a:ea typeface="Syne" pitchFamily="34" charset="-122"/>
                <a:cs typeface="Syne" pitchFamily="34" charset="-120"/>
              </a:rPr>
              <a:t>Refatoração</a:t>
            </a:r>
            <a:endParaRPr lang="en-US" sz="1837" dirty="0"/>
          </a:p>
        </p:txBody>
      </p:sp>
      <p:sp>
        <p:nvSpPr>
          <p:cNvPr id="9" name="Text 6"/>
          <p:cNvSpPr/>
          <p:nvPr/>
        </p:nvSpPr>
        <p:spPr>
          <a:xfrm>
            <a:off x="3838456" y="7688342"/>
            <a:ext cx="6953488" cy="746165"/>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Refatoração é o processo de reestruturar o código existente sem alterar seu comportamento externo. É uma prática essencial para manter o código limpo, legível e eficiente. No TypeScript, a refatoração é facilitada devido ao sistema de tipos estáticos.</a:t>
            </a:r>
            <a:endParaRPr lang="en-US" sz="1225" dirty="0"/>
          </a:p>
        </p:txBody>
      </p:sp>
      <p:sp>
        <p:nvSpPr>
          <p:cNvPr id="10" name="Text 7"/>
          <p:cNvSpPr/>
          <p:nvPr/>
        </p:nvSpPr>
        <p:spPr>
          <a:xfrm>
            <a:off x="3838456" y="8609409"/>
            <a:ext cx="6953488" cy="994886"/>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Por exemplo, se você decidir mudar o nome de uma propriedade de uma interface, o TypeScript pode automaticamente atualizar todas as referências a essa propriedade em todo o código. Isso minimiza os riscos associados a essas alterações, pois o compilador alertará sobre qualquer parte do código que não esteja em conformidade com a nova estrutura.</a:t>
            </a:r>
            <a:endParaRPr lang="en-US" sz="1225" dirty="0"/>
          </a:p>
        </p:txBody>
      </p:sp>
      <p:pic>
        <p:nvPicPr>
          <p:cNvPr id="11" name="Image 1" descr="preencoded.png">    </p:cNvPr>
          <p:cNvPicPr>
            <a:picLocks noChangeAspect="1"/>
          </p:cNvPicPr>
          <p:nvPr/>
        </p:nvPicPr>
        <p:blipFill>
          <a:blip r:embed="rId2"/>
          <a:stretch>
            <a:fillRect/>
          </a:stretch>
        </p:blipFill>
        <p:spPr>
          <a:xfrm>
            <a:off x="3838456" y="9779198"/>
            <a:ext cx="6953488" cy="2809399"/>
          </a:xfrm>
          <a:prstGeom prst="rect">
            <a:avLst/>
          </a:prstGeom>
        </p:spPr>
      </p:pic>
      <p:sp>
        <p:nvSpPr>
          <p:cNvPr id="12" name="Text 8"/>
          <p:cNvSpPr/>
          <p:nvPr/>
        </p:nvSpPr>
        <p:spPr>
          <a:xfrm>
            <a:off x="3838456" y="12763500"/>
            <a:ext cx="6953488" cy="746165"/>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A refatoração no TypeScript não se limita à renomeação. Você pode mover classes e interfaces para novos módulos, encapsular campos, converter tipos de dados e muito mais, tudo com o apoio do compilador que verifica a consistência do tipo em tempo real.</a:t>
            </a:r>
            <a:endParaRPr lang="en-US" sz="1225" dirty="0"/>
          </a:p>
        </p:txBody>
      </p:sp>
      <p:sp>
        <p:nvSpPr>
          <p:cNvPr id="13" name="Text 9"/>
          <p:cNvSpPr/>
          <p:nvPr/>
        </p:nvSpPr>
        <p:spPr>
          <a:xfrm>
            <a:off x="3838456" y="13742908"/>
            <a:ext cx="1866424" cy="291703"/>
          </a:xfrm>
          <a:prstGeom prst="rect">
            <a:avLst/>
          </a:prstGeom>
          <a:noFill/>
          <a:ln/>
        </p:spPr>
        <p:txBody>
          <a:bodyPr wrap="none" rtlCol="0" anchor="t"/>
          <a:lstStyle/>
          <a:p>
            <a:pPr indent="0" marL="0">
              <a:lnSpc>
                <a:spcPts val="2296"/>
              </a:lnSpc>
              <a:buNone/>
            </a:pPr>
            <a:endParaRPr lang="en-US" sz="1837" dirty="0"/>
          </a:p>
        </p:txBody>
      </p:sp>
      <p:pic>
        <p:nvPicPr>
          <p:cNvPr id="1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22867025"/>
          </a:xfrm>
          <a:prstGeom prst="rect">
            <a:avLst/>
          </a:prstGeom>
          <a:solidFill>
            <a:srgbClr val="0C0A33"/>
          </a:solidFill>
          <a:ln/>
        </p:spPr>
      </p:sp>
      <p:sp>
        <p:nvSpPr>
          <p:cNvPr id="4" name="Text 2"/>
          <p:cNvSpPr/>
          <p:nvPr/>
        </p:nvSpPr>
        <p:spPr>
          <a:xfrm>
            <a:off x="3838456" y="427673"/>
            <a:ext cx="6953488" cy="1166336"/>
          </a:xfrm>
          <a:prstGeom prst="rect">
            <a:avLst/>
          </a:prstGeom>
          <a:noFill/>
          <a:ln/>
        </p:spPr>
        <p:txBody>
          <a:bodyPr wrap="square" rtlCol="0" anchor="t"/>
          <a:lstStyle/>
          <a:p>
            <a:pPr indent="0" marL="0">
              <a:lnSpc>
                <a:spcPts val="4593"/>
              </a:lnSpc>
              <a:buNone/>
            </a:pPr>
            <a:r>
              <a:rPr lang="en-US" sz="3674" b="1" dirty="0">
                <a:solidFill>
                  <a:srgbClr val="FFFFFF"/>
                </a:solidFill>
                <a:latin typeface="Syne" pitchFamily="34" charset="0"/>
                <a:ea typeface="Syne" pitchFamily="34" charset="-122"/>
                <a:cs typeface="Syne" pitchFamily="34" charset="-120"/>
              </a:rPr>
              <a:t>Compilação e Transpilação no TypeScript</a:t>
            </a:r>
            <a:endParaRPr lang="en-US" sz="3674" dirty="0"/>
          </a:p>
        </p:txBody>
      </p:sp>
      <p:sp>
        <p:nvSpPr>
          <p:cNvPr id="5" name="Text 3"/>
          <p:cNvSpPr/>
          <p:nvPr/>
        </p:nvSpPr>
        <p:spPr>
          <a:xfrm>
            <a:off x="3838456" y="1905000"/>
            <a:ext cx="6953488" cy="994886"/>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Compilação é o processo de transformar código escrito em uma linguagem de programação (o código fonte) em outra forma, geralmente código de máquina ou código em uma linguagem de nível mais baixo, para que possa ser executado por um computador. No entanto, no contexto de linguagens como TypeScript, o termo "transpilação" é frequentemente mais apropriado.</a:t>
            </a:r>
            <a:endParaRPr lang="en-US" sz="1225" dirty="0"/>
          </a:p>
        </p:txBody>
      </p:sp>
      <p:sp>
        <p:nvSpPr>
          <p:cNvPr id="6" name="Text 4"/>
          <p:cNvSpPr/>
          <p:nvPr/>
        </p:nvSpPr>
        <p:spPr>
          <a:xfrm>
            <a:off x="3838456" y="3133130"/>
            <a:ext cx="1555313" cy="243007"/>
          </a:xfrm>
          <a:prstGeom prst="rect">
            <a:avLst/>
          </a:prstGeom>
          <a:noFill/>
          <a:ln/>
        </p:spPr>
        <p:txBody>
          <a:bodyPr wrap="none" rtlCol="0" anchor="t"/>
          <a:lstStyle/>
          <a:p>
            <a:pPr indent="0" marL="0">
              <a:lnSpc>
                <a:spcPts val="1914"/>
              </a:lnSpc>
              <a:buNone/>
            </a:pPr>
            <a:r>
              <a:rPr lang="en-US" sz="1531" b="1" dirty="0">
                <a:solidFill>
                  <a:srgbClr val="FFFFFF"/>
                </a:solidFill>
                <a:latin typeface="Syne" pitchFamily="34" charset="0"/>
                <a:ea typeface="Syne" pitchFamily="34" charset="-122"/>
                <a:cs typeface="Syne" pitchFamily="34" charset="-120"/>
              </a:rPr>
              <a:t>Transpilação</a:t>
            </a:r>
            <a:endParaRPr lang="en-US" sz="1531" dirty="0"/>
          </a:p>
        </p:txBody>
      </p:sp>
      <p:sp>
        <p:nvSpPr>
          <p:cNvPr id="7" name="Text 5"/>
          <p:cNvSpPr/>
          <p:nvPr/>
        </p:nvSpPr>
        <p:spPr>
          <a:xfrm>
            <a:off x="3838456" y="3609380"/>
            <a:ext cx="6953488" cy="1243608"/>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Transpilação é um tipo específico de compilação onde o código fonte é convertido de uma linguagem para outra no mesmo nível de abstração. TypeScript é um superconjunto de JavaScript, o que significa que todo código JavaScript válido é também código TypeScript válido. O processo de transpilação no TypeScript envolve converter código TypeScript em JavaScript equivalente que pode ser executado em qualquer ambiente que suporte JavaScript.</a:t>
            </a:r>
            <a:endParaRPr lang="en-US" sz="1225" dirty="0"/>
          </a:p>
        </p:txBody>
      </p:sp>
      <p:sp>
        <p:nvSpPr>
          <p:cNvPr id="8" name="Text 6"/>
          <p:cNvSpPr/>
          <p:nvPr/>
        </p:nvSpPr>
        <p:spPr>
          <a:xfrm>
            <a:off x="3838456" y="5027890"/>
            <a:ext cx="6953488" cy="994886"/>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O TypeScript adiciona tipos estáticos e recursos de linguagem que não estão presentes no JavaScript padrão. Durante a transpilação, o compilador TypeScript verifica o código quanto a erros de tipo e então produz um código JavaScript que reflete a lógica do código TypeScript original, mas sem tipos estáticos.</a:t>
            </a:r>
            <a:endParaRPr lang="en-US" sz="1225" dirty="0"/>
          </a:p>
        </p:txBody>
      </p:sp>
      <p:sp>
        <p:nvSpPr>
          <p:cNvPr id="9" name="Text 7"/>
          <p:cNvSpPr/>
          <p:nvPr/>
        </p:nvSpPr>
        <p:spPr>
          <a:xfrm>
            <a:off x="3838456" y="6256020"/>
            <a:ext cx="2689860" cy="243007"/>
          </a:xfrm>
          <a:prstGeom prst="rect">
            <a:avLst/>
          </a:prstGeom>
          <a:noFill/>
          <a:ln/>
        </p:spPr>
        <p:txBody>
          <a:bodyPr wrap="none" rtlCol="0" anchor="t"/>
          <a:lstStyle/>
          <a:p>
            <a:pPr indent="0" marL="0">
              <a:lnSpc>
                <a:spcPts val="1914"/>
              </a:lnSpc>
              <a:buNone/>
            </a:pPr>
            <a:r>
              <a:rPr lang="en-US" sz="1531" b="1" dirty="0">
                <a:solidFill>
                  <a:srgbClr val="FFFFFF"/>
                </a:solidFill>
                <a:latin typeface="Syne" pitchFamily="34" charset="0"/>
                <a:ea typeface="Syne" pitchFamily="34" charset="-122"/>
                <a:cs typeface="Syne" pitchFamily="34" charset="-120"/>
              </a:rPr>
              <a:t>Exemplo de Transpilação</a:t>
            </a:r>
            <a:endParaRPr lang="en-US" sz="1531" dirty="0"/>
          </a:p>
        </p:txBody>
      </p:sp>
      <p:sp>
        <p:nvSpPr>
          <p:cNvPr id="10" name="Text 8"/>
          <p:cNvSpPr/>
          <p:nvPr/>
        </p:nvSpPr>
        <p:spPr>
          <a:xfrm>
            <a:off x="3838456" y="6732270"/>
            <a:ext cx="6953488" cy="497443"/>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Aqui está um exemplo simples de um código TypeScript e seu equivalente em JavaScript após a transpilação:</a:t>
            </a:r>
            <a:endParaRPr lang="en-US" sz="1225" dirty="0"/>
          </a:p>
        </p:txBody>
      </p:sp>
      <p:pic>
        <p:nvPicPr>
          <p:cNvPr id="11" name="Image 0" descr="preencoded.png">    </p:cNvPr>
          <p:cNvPicPr>
            <a:picLocks noChangeAspect="1"/>
          </p:cNvPicPr>
          <p:nvPr/>
        </p:nvPicPr>
        <p:blipFill>
          <a:blip r:embed="rId1"/>
          <a:stretch>
            <a:fillRect/>
          </a:stretch>
        </p:blipFill>
        <p:spPr>
          <a:xfrm>
            <a:off x="3838456" y="7404616"/>
            <a:ext cx="6953488" cy="3843576"/>
          </a:xfrm>
          <a:prstGeom prst="rect">
            <a:avLst/>
          </a:prstGeom>
        </p:spPr>
      </p:pic>
      <p:sp>
        <p:nvSpPr>
          <p:cNvPr id="12" name="Text 9"/>
          <p:cNvSpPr/>
          <p:nvPr/>
        </p:nvSpPr>
        <p:spPr>
          <a:xfrm>
            <a:off x="3838456" y="11423094"/>
            <a:ext cx="6953488" cy="248722"/>
          </a:xfrm>
          <a:prstGeom prst="rect">
            <a:avLst/>
          </a:prstGeom>
          <a:noFill/>
          <a:ln/>
        </p:spPr>
        <p:txBody>
          <a:bodyPr wrap="non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Após a transpilação, o código acima pode se parecer com isso em JavaScript:</a:t>
            </a:r>
            <a:endParaRPr lang="en-US" sz="1225" dirty="0"/>
          </a:p>
        </p:txBody>
      </p:sp>
      <p:pic>
        <p:nvPicPr>
          <p:cNvPr id="13" name="Image 1" descr="preencoded.png">    </p:cNvPr>
          <p:cNvPicPr>
            <a:picLocks noChangeAspect="1"/>
          </p:cNvPicPr>
          <p:nvPr/>
        </p:nvPicPr>
        <p:blipFill>
          <a:blip r:embed="rId2"/>
          <a:stretch>
            <a:fillRect/>
          </a:stretch>
        </p:blipFill>
        <p:spPr>
          <a:xfrm>
            <a:off x="3838456" y="11846719"/>
            <a:ext cx="6953488" cy="4112181"/>
          </a:xfrm>
          <a:prstGeom prst="rect">
            <a:avLst/>
          </a:prstGeom>
        </p:spPr>
      </p:pic>
      <p:sp>
        <p:nvSpPr>
          <p:cNvPr id="14" name="Text 10"/>
          <p:cNvSpPr/>
          <p:nvPr/>
        </p:nvSpPr>
        <p:spPr>
          <a:xfrm>
            <a:off x="3838456" y="16133802"/>
            <a:ext cx="6953488" cy="248722"/>
          </a:xfrm>
          <a:prstGeom prst="rect">
            <a:avLst/>
          </a:prstGeom>
          <a:noFill/>
          <a:ln/>
        </p:spPr>
        <p:txBody>
          <a:bodyPr wrap="non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Observe que os tipos foram removidos, pois o JavaScript não tem tipos estáticos.</a:t>
            </a:r>
            <a:endParaRPr lang="en-US" sz="1225" dirty="0"/>
          </a:p>
        </p:txBody>
      </p:sp>
      <p:sp>
        <p:nvSpPr>
          <p:cNvPr id="15" name="Text 11"/>
          <p:cNvSpPr/>
          <p:nvPr/>
        </p:nvSpPr>
        <p:spPr>
          <a:xfrm>
            <a:off x="3838456" y="16615767"/>
            <a:ext cx="4145280" cy="243007"/>
          </a:xfrm>
          <a:prstGeom prst="rect">
            <a:avLst/>
          </a:prstGeom>
          <a:noFill/>
          <a:ln/>
        </p:spPr>
        <p:txBody>
          <a:bodyPr wrap="none" rtlCol="0" anchor="t"/>
          <a:lstStyle/>
          <a:p>
            <a:pPr indent="0" marL="0">
              <a:lnSpc>
                <a:spcPts val="1914"/>
              </a:lnSpc>
              <a:buNone/>
            </a:pPr>
            <a:r>
              <a:rPr lang="en-US" sz="1531" b="1" dirty="0">
                <a:solidFill>
                  <a:srgbClr val="FFFFFF"/>
                </a:solidFill>
                <a:latin typeface="Syne" pitchFamily="34" charset="0"/>
                <a:ea typeface="Syne" pitchFamily="34" charset="-122"/>
                <a:cs typeface="Syne" pitchFamily="34" charset="-120"/>
              </a:rPr>
              <a:t>Processo de Compilação/Transpilação</a:t>
            </a:r>
            <a:endParaRPr lang="en-US" sz="1531" dirty="0"/>
          </a:p>
        </p:txBody>
      </p:sp>
      <p:sp>
        <p:nvSpPr>
          <p:cNvPr id="16" name="Text 12"/>
          <p:cNvSpPr/>
          <p:nvPr/>
        </p:nvSpPr>
        <p:spPr>
          <a:xfrm>
            <a:off x="3838456" y="17092017"/>
            <a:ext cx="6953488" cy="746165"/>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Quando você compila um projeto TypeScript, você geralmente executará o compilador TypeScript (tsc) através de linha de comando ou um script de construção. O compilador verifica o código quanto a erros, e se tudo estiver correto, ele produz arquivos JavaScript correspondentes.</a:t>
            </a:r>
            <a:endParaRPr lang="en-US" sz="1225" dirty="0"/>
          </a:p>
        </p:txBody>
      </p:sp>
      <p:pic>
        <p:nvPicPr>
          <p:cNvPr id="17" name="Image 2" descr="preencoded.png">    </p:cNvPr>
          <p:cNvPicPr>
            <a:picLocks noChangeAspect="1"/>
          </p:cNvPicPr>
          <p:nvPr/>
        </p:nvPicPr>
        <p:blipFill>
          <a:blip r:embed="rId3"/>
          <a:stretch>
            <a:fillRect/>
          </a:stretch>
        </p:blipFill>
        <p:spPr>
          <a:xfrm>
            <a:off x="5514975" y="18115598"/>
            <a:ext cx="3468410" cy="1866424"/>
          </a:xfrm>
          <a:prstGeom prst="rect">
            <a:avLst/>
          </a:prstGeom>
        </p:spPr>
      </p:pic>
      <p:sp>
        <p:nvSpPr>
          <p:cNvPr id="18" name="Text 13"/>
          <p:cNvSpPr/>
          <p:nvPr/>
        </p:nvSpPr>
        <p:spPr>
          <a:xfrm>
            <a:off x="3838456" y="20259437"/>
            <a:ext cx="6953488" cy="512683"/>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Este comando compila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meu-arquivo.ts</a:t>
            </a:r>
            <a:pPr indent="0" marL="0">
              <a:lnSpc>
                <a:spcPts val="1960"/>
              </a:lnSpc>
              <a:buNone/>
            </a:pPr>
            <a:r>
              <a:rPr lang="en-US" sz="1225" dirty="0">
                <a:solidFill>
                  <a:srgbClr val="D9E1FF"/>
                </a:solidFill>
                <a:latin typeface="Arimo" pitchFamily="34" charset="0"/>
                <a:ea typeface="Arimo" pitchFamily="34" charset="-122"/>
                <a:cs typeface="Arimo" pitchFamily="34" charset="-120"/>
              </a:rPr>
              <a:t> em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meu-arquivo.js</a:t>
            </a:r>
            <a:pPr indent="0" marL="0">
              <a:lnSpc>
                <a:spcPts val="1960"/>
              </a:lnSpc>
              <a:buNone/>
            </a:pPr>
            <a:r>
              <a:rPr lang="en-US" sz="1225" dirty="0">
                <a:solidFill>
                  <a:srgbClr val="D9E1FF"/>
                </a:solidFill>
                <a:latin typeface="Arimo" pitchFamily="34" charset="0"/>
                <a:ea typeface="Arimo" pitchFamily="34" charset="-122"/>
                <a:cs typeface="Arimo" pitchFamily="34" charset="-120"/>
              </a:rPr>
              <a:t>, pronto para ser executado em qualquer navegador ou ambiente JavaScript como Node.js.</a:t>
            </a:r>
            <a:endParaRPr lang="en-US" sz="1225" dirty="0"/>
          </a:p>
        </p:txBody>
      </p:sp>
      <p:sp>
        <p:nvSpPr>
          <p:cNvPr id="19" name="Text 14"/>
          <p:cNvSpPr/>
          <p:nvPr/>
        </p:nvSpPr>
        <p:spPr>
          <a:xfrm>
            <a:off x="3838456" y="20947023"/>
            <a:ext cx="6953488" cy="1492329"/>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Como programador é crucial entender a diferença entre compilação e transpilação. No desenvolvimento TypeScript, a transpilação é o processo-chave que permite escrever código em uma linguagem de alto nível com recursos poderosos e, em seguida, executá-lo em ambientes JavaScript comuns. A habilidade de transpilar eficientemente seu código TypeScript para JavaScript é uma pedra angular para garantir que suas aplicações sejam portáveis e acessíveis em diversos ambientes e plataformas.</a:t>
            </a:r>
            <a:endParaRPr lang="en-US" sz="1225" dirty="0"/>
          </a:p>
        </p:txBody>
      </p:sp>
      <p:pic>
        <p:nvPicPr>
          <p:cNvPr id="2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50D48"/>
          </a:solidFill>
          <a:ln/>
        </p:spPr>
      </p:sp>
      <p:sp>
        <p:nvSpPr>
          <p:cNvPr id="3" name="Shape 1"/>
          <p:cNvSpPr/>
          <p:nvPr/>
        </p:nvSpPr>
        <p:spPr>
          <a:xfrm>
            <a:off x="0" y="0"/>
            <a:ext cx="14630400" cy="19855220"/>
          </a:xfrm>
          <a:prstGeom prst="rect">
            <a:avLst/>
          </a:prstGeom>
          <a:solidFill>
            <a:srgbClr val="0C0A33"/>
          </a:solidFill>
          <a:ln/>
        </p:spPr>
      </p:sp>
      <p:sp>
        <p:nvSpPr>
          <p:cNvPr id="4" name="Text 2"/>
          <p:cNvSpPr/>
          <p:nvPr/>
        </p:nvSpPr>
        <p:spPr>
          <a:xfrm>
            <a:off x="3838456" y="427673"/>
            <a:ext cx="6953488" cy="1166336"/>
          </a:xfrm>
          <a:prstGeom prst="rect">
            <a:avLst/>
          </a:prstGeom>
          <a:noFill/>
          <a:ln/>
        </p:spPr>
        <p:txBody>
          <a:bodyPr wrap="square" rtlCol="0" anchor="t"/>
          <a:lstStyle/>
          <a:p>
            <a:pPr indent="0" marL="0">
              <a:lnSpc>
                <a:spcPts val="4593"/>
              </a:lnSpc>
              <a:buNone/>
            </a:pPr>
            <a:r>
              <a:rPr lang="en-US" sz="3674" b="1" dirty="0">
                <a:solidFill>
                  <a:srgbClr val="FFFFFF"/>
                </a:solidFill>
                <a:latin typeface="Syne" pitchFamily="34" charset="0"/>
                <a:ea typeface="Syne" pitchFamily="34" charset="-122"/>
                <a:cs typeface="Syne" pitchFamily="34" charset="-120"/>
              </a:rPr>
              <a:t>Suporte para ES6+ no TypeScript</a:t>
            </a:r>
            <a:endParaRPr lang="en-US" sz="3674" dirty="0"/>
          </a:p>
        </p:txBody>
      </p:sp>
      <p:sp>
        <p:nvSpPr>
          <p:cNvPr id="5" name="Text 3"/>
          <p:cNvSpPr/>
          <p:nvPr/>
        </p:nvSpPr>
        <p:spPr>
          <a:xfrm>
            <a:off x="3838456" y="1905000"/>
            <a:ext cx="6953488" cy="994886"/>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O TypeScript não só fortalece seu código JavaScript com tipos estáticos, mas também expande suas capacidades ao suportar recursos modernos do ECMAScript 6 (ES6) e posteriores. Isso significa que você pode utilizar as funcionalidades mais recentes do JavaScript enquanto beneficia-se do sistema de tipos do TypeScript.</a:t>
            </a:r>
            <a:endParaRPr lang="en-US" sz="1225" dirty="0"/>
          </a:p>
        </p:txBody>
      </p:sp>
      <p:sp>
        <p:nvSpPr>
          <p:cNvPr id="6" name="Text 4"/>
          <p:cNvSpPr/>
          <p:nvPr/>
        </p:nvSpPr>
        <p:spPr>
          <a:xfrm>
            <a:off x="3838456" y="3133130"/>
            <a:ext cx="3398520" cy="243007"/>
          </a:xfrm>
          <a:prstGeom prst="rect">
            <a:avLst/>
          </a:prstGeom>
          <a:noFill/>
          <a:ln/>
        </p:spPr>
        <p:txBody>
          <a:bodyPr wrap="none" rtlCol="0" anchor="t"/>
          <a:lstStyle/>
          <a:p>
            <a:pPr indent="0" marL="0">
              <a:lnSpc>
                <a:spcPts val="1914"/>
              </a:lnSpc>
              <a:buNone/>
            </a:pPr>
            <a:r>
              <a:rPr lang="en-US" sz="1531" b="1" dirty="0">
                <a:solidFill>
                  <a:srgbClr val="FFFFFF"/>
                </a:solidFill>
                <a:latin typeface="Syne" pitchFamily="34" charset="0"/>
                <a:ea typeface="Syne" pitchFamily="34" charset="-122"/>
                <a:cs typeface="Syne" pitchFamily="34" charset="-120"/>
              </a:rPr>
              <a:t>Recursos do ES6+ no TypeScript</a:t>
            </a:r>
            <a:endParaRPr lang="en-US" sz="1531" dirty="0"/>
          </a:p>
        </p:txBody>
      </p:sp>
      <p:sp>
        <p:nvSpPr>
          <p:cNvPr id="7" name="Text 5"/>
          <p:cNvSpPr/>
          <p:nvPr/>
        </p:nvSpPr>
        <p:spPr>
          <a:xfrm>
            <a:off x="3838456" y="3609380"/>
            <a:ext cx="6953488" cy="248722"/>
          </a:xfrm>
          <a:prstGeom prst="rect">
            <a:avLst/>
          </a:prstGeom>
          <a:noFill/>
          <a:ln/>
        </p:spPr>
        <p:txBody>
          <a:bodyPr wrap="non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Aqui estão alguns dos recursos do ES6+ que você pode usar no TypeScript:</a:t>
            </a:r>
            <a:endParaRPr lang="en-US" sz="1225" dirty="0"/>
          </a:p>
        </p:txBody>
      </p:sp>
      <p:sp>
        <p:nvSpPr>
          <p:cNvPr id="8" name="Text 6"/>
          <p:cNvSpPr/>
          <p:nvPr/>
        </p:nvSpPr>
        <p:spPr>
          <a:xfrm>
            <a:off x="4087178" y="4033004"/>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Let e Const</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Controle mais refinado sobre a mutabilidade e escopo de variáveis.</a:t>
            </a:r>
            <a:endParaRPr lang="en-US" sz="1225" dirty="0"/>
          </a:p>
        </p:txBody>
      </p:sp>
      <p:sp>
        <p:nvSpPr>
          <p:cNvPr id="9" name="Text 7"/>
          <p:cNvSpPr/>
          <p:nvPr/>
        </p:nvSpPr>
        <p:spPr>
          <a:xfrm>
            <a:off x="4087178" y="4343876"/>
            <a:ext cx="6704767" cy="26396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Arrow Functions</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Sintaxe mais curta para funções e compartilhamento do contexto </a:t>
            </a:r>
            <a:pPr algn="l"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this</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a:t>
            </a:r>
            <a:endParaRPr lang="en-US" sz="1225" dirty="0"/>
          </a:p>
        </p:txBody>
      </p:sp>
      <p:sp>
        <p:nvSpPr>
          <p:cNvPr id="10" name="Text 8"/>
          <p:cNvSpPr/>
          <p:nvPr/>
        </p:nvSpPr>
        <p:spPr>
          <a:xfrm>
            <a:off x="4087178" y="4669988"/>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Classes</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Uma maneira orientada a objetos de estruturar seu código.</a:t>
            </a:r>
            <a:endParaRPr lang="en-US" sz="1225" dirty="0"/>
          </a:p>
        </p:txBody>
      </p:sp>
      <p:sp>
        <p:nvSpPr>
          <p:cNvPr id="11" name="Text 9"/>
          <p:cNvSpPr/>
          <p:nvPr/>
        </p:nvSpPr>
        <p:spPr>
          <a:xfrm>
            <a:off x="4087178" y="4980861"/>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Modules</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Importe e exporte funções, objetos ou tipos entre diferentes arquivos.</a:t>
            </a:r>
            <a:endParaRPr lang="en-US" sz="1225" dirty="0"/>
          </a:p>
        </p:txBody>
      </p:sp>
      <p:sp>
        <p:nvSpPr>
          <p:cNvPr id="12" name="Text 10"/>
          <p:cNvSpPr/>
          <p:nvPr/>
        </p:nvSpPr>
        <p:spPr>
          <a:xfrm>
            <a:off x="4087178" y="5291733"/>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Spread Operator e Rest Parameters</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Trabalhe com elementos de forma mais flexível.</a:t>
            </a:r>
            <a:endParaRPr lang="en-US" sz="1225" dirty="0"/>
          </a:p>
        </p:txBody>
      </p:sp>
      <p:sp>
        <p:nvSpPr>
          <p:cNvPr id="13" name="Text 11"/>
          <p:cNvSpPr/>
          <p:nvPr/>
        </p:nvSpPr>
        <p:spPr>
          <a:xfrm>
            <a:off x="4087178" y="5602605"/>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Destructuring</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Extraia elementos de arrays ou propriedades de objetos de forma mais legível.</a:t>
            </a:r>
            <a:endParaRPr lang="en-US" sz="1225" dirty="0"/>
          </a:p>
        </p:txBody>
      </p:sp>
      <p:sp>
        <p:nvSpPr>
          <p:cNvPr id="14" name="Text 12"/>
          <p:cNvSpPr/>
          <p:nvPr/>
        </p:nvSpPr>
        <p:spPr>
          <a:xfrm>
            <a:off x="4087178" y="5913477"/>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Template Literals</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Crie strings com variáveis e expressões incorporadas.</a:t>
            </a:r>
            <a:endParaRPr lang="en-US" sz="1225" dirty="0"/>
          </a:p>
        </p:txBody>
      </p:sp>
      <p:sp>
        <p:nvSpPr>
          <p:cNvPr id="15" name="Text 13"/>
          <p:cNvSpPr/>
          <p:nvPr/>
        </p:nvSpPr>
        <p:spPr>
          <a:xfrm>
            <a:off x="4087178" y="6224349"/>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Promises e Async/Await</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Melhore a escrita de código assíncrono.</a:t>
            </a:r>
            <a:endParaRPr lang="en-US" sz="1225" dirty="0"/>
          </a:p>
        </p:txBody>
      </p:sp>
      <p:sp>
        <p:nvSpPr>
          <p:cNvPr id="16" name="Text 14"/>
          <p:cNvSpPr/>
          <p:nvPr/>
        </p:nvSpPr>
        <p:spPr>
          <a:xfrm>
            <a:off x="4087178" y="6535222"/>
            <a:ext cx="6704767" cy="248722"/>
          </a:xfrm>
          <a:prstGeom prst="rect">
            <a:avLst/>
          </a:prstGeom>
          <a:noFill/>
          <a:ln/>
        </p:spPr>
        <p:txBody>
          <a:bodyPr wrap="none" rtlCol="0" anchor="t"/>
          <a:lstStyle/>
          <a:p>
            <a:pPr algn="l" marL="342900" indent="-342900">
              <a:lnSpc>
                <a:spcPts val="1960"/>
              </a:lnSpc>
              <a:buSzPct val="100000"/>
              <a:buChar char="•"/>
            </a:pPr>
            <a:r>
              <a:rPr lang="en-US" sz="1225" b="1" dirty="0">
                <a:solidFill>
                  <a:srgbClr val="D9E1FF"/>
                </a:solidFill>
                <a:latin typeface="Arimo" pitchFamily="34" charset="0"/>
                <a:ea typeface="Arimo" pitchFamily="34" charset="-122"/>
                <a:cs typeface="Arimo" pitchFamily="34" charset="-120"/>
              </a:rPr>
              <a:t>Generators e Iterators</a:t>
            </a:r>
            <a:pPr algn="l" indent="0" marL="0">
              <a:lnSpc>
                <a:spcPts val="1960"/>
              </a:lnSpc>
              <a:buNone/>
            </a:pPr>
            <a:r>
              <a:rPr lang="en-US" sz="1225" dirty="0">
                <a:solidFill>
                  <a:srgbClr val="D9E1FF"/>
                </a:solidFill>
                <a:latin typeface="Arimo" pitchFamily="34" charset="0"/>
                <a:ea typeface="Arimo" pitchFamily="34" charset="-122"/>
                <a:cs typeface="Arimo" pitchFamily="34" charset="-120"/>
              </a:rPr>
              <a:t>: Trabalhe com coleções de dados e fluxos de operações customizadas.</a:t>
            </a:r>
            <a:endParaRPr lang="en-US" sz="1225" dirty="0"/>
          </a:p>
        </p:txBody>
      </p:sp>
      <p:sp>
        <p:nvSpPr>
          <p:cNvPr id="17" name="Text 15"/>
          <p:cNvSpPr/>
          <p:nvPr/>
        </p:nvSpPr>
        <p:spPr>
          <a:xfrm>
            <a:off x="3838456" y="7017187"/>
            <a:ext cx="2095500" cy="243007"/>
          </a:xfrm>
          <a:prstGeom prst="rect">
            <a:avLst/>
          </a:prstGeom>
          <a:noFill/>
          <a:ln/>
        </p:spPr>
        <p:txBody>
          <a:bodyPr wrap="none" rtlCol="0" anchor="t"/>
          <a:lstStyle/>
          <a:p>
            <a:pPr indent="0" marL="0">
              <a:lnSpc>
                <a:spcPts val="1914"/>
              </a:lnSpc>
              <a:buNone/>
            </a:pPr>
            <a:r>
              <a:rPr lang="en-US" sz="1531" b="1" dirty="0">
                <a:solidFill>
                  <a:srgbClr val="FFFFFF"/>
                </a:solidFill>
                <a:latin typeface="Syne" pitchFamily="34" charset="0"/>
                <a:ea typeface="Syne" pitchFamily="34" charset="-122"/>
                <a:cs typeface="Syne" pitchFamily="34" charset="-120"/>
              </a:rPr>
              <a:t>Exemplo de Código</a:t>
            </a:r>
            <a:endParaRPr lang="en-US" sz="1531" dirty="0"/>
          </a:p>
        </p:txBody>
      </p:sp>
      <p:sp>
        <p:nvSpPr>
          <p:cNvPr id="18" name="Text 16"/>
          <p:cNvSpPr/>
          <p:nvPr/>
        </p:nvSpPr>
        <p:spPr>
          <a:xfrm>
            <a:off x="3838456" y="7493437"/>
            <a:ext cx="6953488" cy="746165"/>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Como um desenvolvedor júnior, adotar esses recursos modernos pode aumentar a qualidade e a legibilidade do seu código. Aqui está um exemplo de como você pode integrar recursos ES6+ em seu código TypeScript:</a:t>
            </a:r>
            <a:endParaRPr lang="en-US" sz="1225" dirty="0"/>
          </a:p>
        </p:txBody>
      </p:sp>
      <p:pic>
        <p:nvPicPr>
          <p:cNvPr id="19" name="Image 0" descr="preencoded.png">    </p:cNvPr>
          <p:cNvPicPr>
            <a:picLocks noChangeAspect="1"/>
          </p:cNvPicPr>
          <p:nvPr/>
        </p:nvPicPr>
        <p:blipFill>
          <a:blip r:embed="rId1"/>
          <a:stretch>
            <a:fillRect/>
          </a:stretch>
        </p:blipFill>
        <p:spPr>
          <a:xfrm>
            <a:off x="3838456" y="8414504"/>
            <a:ext cx="5506879" cy="5628561"/>
          </a:xfrm>
          <a:prstGeom prst="rect">
            <a:avLst/>
          </a:prstGeom>
        </p:spPr>
      </p:pic>
      <p:sp>
        <p:nvSpPr>
          <p:cNvPr id="20" name="Text 17"/>
          <p:cNvSpPr/>
          <p:nvPr/>
        </p:nvSpPr>
        <p:spPr>
          <a:xfrm>
            <a:off x="3838456" y="14276308"/>
            <a:ext cx="3276600" cy="243007"/>
          </a:xfrm>
          <a:prstGeom prst="rect">
            <a:avLst/>
          </a:prstGeom>
          <a:noFill/>
          <a:ln/>
        </p:spPr>
        <p:txBody>
          <a:bodyPr wrap="none" rtlCol="0" anchor="t"/>
          <a:lstStyle/>
          <a:p>
            <a:pPr indent="0" marL="0">
              <a:lnSpc>
                <a:spcPts val="1914"/>
              </a:lnSpc>
              <a:buNone/>
            </a:pPr>
            <a:r>
              <a:rPr lang="en-US" sz="1531" b="1" dirty="0">
                <a:solidFill>
                  <a:srgbClr val="FFFFFF"/>
                </a:solidFill>
                <a:latin typeface="Syne" pitchFamily="34" charset="0"/>
                <a:ea typeface="Syne" pitchFamily="34" charset="-122"/>
                <a:cs typeface="Syne" pitchFamily="34" charset="-120"/>
              </a:rPr>
              <a:t>Transpilação de ES6+ para ES5</a:t>
            </a:r>
            <a:endParaRPr lang="en-US" sz="1531" dirty="0"/>
          </a:p>
        </p:txBody>
      </p:sp>
      <p:sp>
        <p:nvSpPr>
          <p:cNvPr id="21" name="Text 18"/>
          <p:cNvSpPr/>
          <p:nvPr/>
        </p:nvSpPr>
        <p:spPr>
          <a:xfrm>
            <a:off x="3838456" y="14752558"/>
            <a:ext cx="6953488" cy="1010126"/>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Mesmo se você estiver visando ambientes que ainda não suportam ES6+, o TypeScript pode transpilar seu código para versões mais antigas do JavaScript, como ES5. Isso é feito facilmente através da configuração do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target</a:t>
            </a:r>
            <a:pPr indent="0" marL="0">
              <a:lnSpc>
                <a:spcPts val="1960"/>
              </a:lnSpc>
              <a:buNone/>
            </a:pPr>
            <a:r>
              <a:rPr lang="en-US" sz="1225" dirty="0">
                <a:solidFill>
                  <a:srgbClr val="D9E1FF"/>
                </a:solidFill>
                <a:latin typeface="Arimo" pitchFamily="34" charset="0"/>
                <a:ea typeface="Arimo" pitchFamily="34" charset="-122"/>
                <a:cs typeface="Arimo" pitchFamily="34" charset="-120"/>
              </a:rPr>
              <a:t> no seu arquivo </a:t>
            </a:r>
            <a:pPr indent="0" marL="0">
              <a:lnSpc>
                <a:spcPts val="1960"/>
              </a:lnSpc>
              <a:buNone/>
            </a:pPr>
            <a:r>
              <a:rPr lang="en-US" sz="1225" dirty="0">
                <a:solidFill>
                  <a:srgbClr val="D9E1FF"/>
                </a:solidFill>
                <a:highlight>
                  <a:srgbClr val="0F004D"/>
                </a:highlight>
                <a:latin typeface="Consolas" pitchFamily="34" charset="0"/>
                <a:ea typeface="Consolas" pitchFamily="34" charset="-122"/>
                <a:cs typeface="Consolas" pitchFamily="34" charset="-120"/>
              </a:rPr>
              <a:t>tsconfig.json</a:t>
            </a:r>
            <a:pPr indent="0" marL="0">
              <a:lnSpc>
                <a:spcPts val="1960"/>
              </a:lnSpc>
              <a:buNone/>
            </a:pPr>
            <a:r>
              <a:rPr lang="en-US" sz="1225" dirty="0">
                <a:solidFill>
                  <a:srgbClr val="D9E1FF"/>
                </a:solidFill>
                <a:latin typeface="Arimo" pitchFamily="34" charset="0"/>
                <a:ea typeface="Arimo" pitchFamily="34" charset="-122"/>
                <a:cs typeface="Arimo" pitchFamily="34" charset="-120"/>
              </a:rPr>
              <a:t>, permitindo que você escreva código moderno e ainda assim atinja ampla compatibilidade.</a:t>
            </a:r>
            <a:endParaRPr lang="en-US" sz="1225" dirty="0"/>
          </a:p>
        </p:txBody>
      </p:sp>
      <p:pic>
        <p:nvPicPr>
          <p:cNvPr id="22" name="Image 1" descr="preencoded.png">    </p:cNvPr>
          <p:cNvPicPr>
            <a:picLocks noChangeAspect="1"/>
          </p:cNvPicPr>
          <p:nvPr/>
        </p:nvPicPr>
        <p:blipFill>
          <a:blip r:embed="rId2"/>
          <a:stretch>
            <a:fillRect/>
          </a:stretch>
        </p:blipFill>
        <p:spPr>
          <a:xfrm>
            <a:off x="6144935" y="16040100"/>
            <a:ext cx="2208490" cy="1866424"/>
          </a:xfrm>
          <a:prstGeom prst="rect">
            <a:avLst/>
          </a:prstGeom>
        </p:spPr>
      </p:pic>
      <p:sp>
        <p:nvSpPr>
          <p:cNvPr id="23" name="Text 19"/>
          <p:cNvSpPr/>
          <p:nvPr/>
        </p:nvSpPr>
        <p:spPr>
          <a:xfrm>
            <a:off x="3838456" y="18183939"/>
            <a:ext cx="6953488" cy="1243608"/>
          </a:xfrm>
          <a:prstGeom prst="rect">
            <a:avLst/>
          </a:prstGeom>
          <a:noFill/>
          <a:ln/>
        </p:spPr>
        <p:txBody>
          <a:bodyPr wrap="square" rtlCol="0" anchor="t"/>
          <a:lstStyle/>
          <a:p>
            <a:pPr indent="0" marL="0">
              <a:lnSpc>
                <a:spcPts val="1960"/>
              </a:lnSpc>
              <a:buNone/>
            </a:pPr>
            <a:r>
              <a:rPr lang="en-US" sz="1225" dirty="0">
                <a:solidFill>
                  <a:srgbClr val="D9E1FF"/>
                </a:solidFill>
                <a:latin typeface="Arimo" pitchFamily="34" charset="0"/>
                <a:ea typeface="Arimo" pitchFamily="34" charset="-122"/>
                <a:cs typeface="Arimo" pitchFamily="34" charset="-120"/>
              </a:rPr>
              <a:t>Entender e utilizar os recursos do ES6+ no TypeScript pode transformar a maneira como você escreve e organiza seu código. Não se limite apenas aos recursos básicos do JavaScript; explore as possibilidades e melhore suas habilidades de desenvolvimento com essas poderosas ferramentas linguísticas. Como resultado, seu código será mais expressivo, mais fácil de manter e estará alinhado com as melhores práticas da moderna engenharia de software.</a:t>
            </a:r>
            <a:endParaRPr lang="en-US" sz="1225" dirty="0"/>
          </a:p>
        </p:txBody>
      </p:sp>
      <p:pic>
        <p:nvPicPr>
          <p:cNvPr id="24"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2023-11-25T14:50:44Z</dcterms:created>
  <dcterms:modified xsi:type="dcterms:W3CDTF">2023-11-25T14:50:44Z</dcterms:modified>
</cp:coreProperties>
</file>